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94" r:id="rId4"/>
    <p:sldId id="295" r:id="rId5"/>
    <p:sldId id="296" r:id="rId6"/>
    <p:sldId id="297" r:id="rId7"/>
    <p:sldId id="289" r:id="rId8"/>
    <p:sldId id="290" r:id="rId9"/>
    <p:sldId id="291" r:id="rId10"/>
    <p:sldId id="292" r:id="rId11"/>
    <p:sldId id="293" r:id="rId12"/>
    <p:sldId id="258" r:id="rId13"/>
    <p:sldId id="259" r:id="rId14"/>
    <p:sldId id="260" r:id="rId15"/>
    <p:sldId id="262" r:id="rId16"/>
    <p:sldId id="265" r:id="rId17"/>
    <p:sldId id="261" r:id="rId18"/>
    <p:sldId id="263" r:id="rId19"/>
    <p:sldId id="286" r:id="rId20"/>
    <p:sldId id="264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84" r:id="rId32"/>
    <p:sldId id="285" r:id="rId33"/>
    <p:sldId id="278" r:id="rId34"/>
    <p:sldId id="279" r:id="rId35"/>
    <p:sldId id="287" r:id="rId36"/>
    <p:sldId id="280" r:id="rId37"/>
    <p:sldId id="281" r:id="rId38"/>
    <p:sldId id="282" r:id="rId39"/>
    <p:sldId id="288" r:id="rId4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681" autoAdjust="0"/>
  </p:normalViewPr>
  <p:slideViewPr>
    <p:cSldViewPr>
      <p:cViewPr varScale="1">
        <p:scale>
          <a:sx n="103" d="100"/>
          <a:sy n="103" d="100"/>
        </p:scale>
        <p:origin x="-1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90"/>
    </p:cViewPr>
  </p:sorterViewPr>
  <p:notesViewPr>
    <p:cSldViewPr showGuides="1">
      <p:cViewPr varScale="1">
        <p:scale>
          <a:sx n="85" d="100"/>
          <a:sy n="85" d="100"/>
        </p:scale>
        <p:origin x="-160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14AC0-7E8A-4D54-97C2-79777358E7F0}" type="datetimeFigureOut">
              <a:rPr lang="ko-KR" altLang="en-US" smtClean="0"/>
              <a:t>2010-10-19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87000-D8A1-4074-AF8E-F6265E37AC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9174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87000-D8A1-4074-AF8E-F6265E37ACC0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0389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87000-D8A1-4074-AF8E-F6265E37ACC0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7977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87000-D8A1-4074-AF8E-F6265E37ACC0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3410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87000-D8A1-4074-AF8E-F6265E37ACC0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4016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87000-D8A1-4074-AF8E-F6265E37ACC0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9583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87000-D8A1-4074-AF8E-F6265E37ACC0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350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87000-D8A1-4074-AF8E-F6265E37ACC0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5793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87000-D8A1-4074-AF8E-F6265E37ACC0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970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87000-D8A1-4074-AF8E-F6265E37ACC0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030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87000-D8A1-4074-AF8E-F6265E37ACC0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38659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87000-D8A1-4074-AF8E-F6265E37ACC0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5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87000-D8A1-4074-AF8E-F6265E37ACC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1644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87000-D8A1-4074-AF8E-F6265E37ACC0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80840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87000-D8A1-4074-AF8E-F6265E37ACC0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6125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87000-D8A1-4074-AF8E-F6265E37ACC0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1456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87000-D8A1-4074-AF8E-F6265E37ACC0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44669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87000-D8A1-4074-AF8E-F6265E37ACC0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82014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87000-D8A1-4074-AF8E-F6265E37ACC0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03123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87000-D8A1-4074-AF8E-F6265E37ACC0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08023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87000-D8A1-4074-AF8E-F6265E37ACC0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22746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87000-D8A1-4074-AF8E-F6265E37ACC0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87257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87000-D8A1-4074-AF8E-F6265E37ACC0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9030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87000-D8A1-4074-AF8E-F6265E37ACC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97018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87000-D8A1-4074-AF8E-F6265E37ACC0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4123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87000-D8A1-4074-AF8E-F6265E37ACC0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26510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87000-D8A1-4074-AF8E-F6265E37ACC0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0428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87000-D8A1-4074-AF8E-F6265E37ACC0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53885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87000-D8A1-4074-AF8E-F6265E37ACC0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63347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87000-D8A1-4074-AF8E-F6265E37ACC0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8319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87000-D8A1-4074-AF8E-F6265E37ACC0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0188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87000-D8A1-4074-AF8E-F6265E37ACC0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7174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87000-D8A1-4074-AF8E-F6265E37ACC0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8194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87000-D8A1-4074-AF8E-F6265E37ACC0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7738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87000-D8A1-4074-AF8E-F6265E37ACC0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9023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87000-D8A1-4074-AF8E-F6265E37ACC0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2122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53724" y="404665"/>
            <a:ext cx="8208913" cy="648071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1196752"/>
            <a:ext cx="6400800" cy="504056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D8E60CD4-CB03-4A4D-9374-82C98C7AB49F}" type="datetime1">
              <a:rPr lang="ko-KR" altLang="en-US" smtClean="0"/>
              <a:pPr/>
              <a:t>2010-10-19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453725" y="1808824"/>
            <a:ext cx="8208912" cy="36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pic>
        <p:nvPicPr>
          <p:cNvPr id="10" name="Picture 2" descr="http://www.lug.or.kr/home/img_lug/kty_600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329" y="1078736"/>
            <a:ext cx="517308" cy="73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056B-ED21-400A-8755-B103801868F6}" type="datetime1">
              <a:rPr lang="ko-KR" altLang="en-US" smtClean="0"/>
              <a:t>2010-10-19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97BF-ADED-4D39-92CE-83F093504884}" type="datetime1">
              <a:rPr lang="ko-KR" altLang="en-US" smtClean="0"/>
              <a:t>2010-10-19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B906-4DB4-4B0D-BE69-669DE0DC7303}" type="datetime1">
              <a:rPr lang="ko-KR" altLang="en-US" smtClean="0"/>
              <a:t>2010-10-19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lug.or.kr/home/img_lug/kty_600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8" y="204921"/>
            <a:ext cx="517308" cy="73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>
            <a:lvl1pPr>
              <a:defRPr sz="3200" b="1"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12568"/>
          </a:xfrm>
        </p:spPr>
        <p:txBody>
          <a:bodyPr/>
          <a:lstStyle>
            <a:lvl1pPr marL="342900" indent="-342900">
              <a:buFont typeface="Wingdings" pitchFamily="2" charset="2"/>
              <a:buChar char="v"/>
              <a:defRPr sz="2400" baseline="0">
                <a:latin typeface="+mn-ea"/>
                <a:ea typeface="+mn-ea"/>
              </a:defRPr>
            </a:lvl1pPr>
            <a:lvl2pPr>
              <a:defRPr sz="20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600">
                <a:latin typeface="+mn-ea"/>
                <a:ea typeface="+mn-ea"/>
              </a:defRPr>
            </a:lvl4pPr>
            <a:lvl5pPr>
              <a:defRPr sz="14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7FF647C9-8494-471F-B490-8F5797718C3B}" type="datetime1">
              <a:rPr lang="ko-KR" altLang="en-US" smtClean="0"/>
              <a:pPr/>
              <a:t>2010-10-19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467544" y="6291320"/>
            <a:ext cx="8208912" cy="1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449" y="305228"/>
            <a:ext cx="1103172" cy="63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/>
          <p:nvPr userDrawn="1"/>
        </p:nvSpPr>
        <p:spPr>
          <a:xfrm>
            <a:off x="467544" y="908720"/>
            <a:ext cx="8208912" cy="36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FA703D32-0B3F-4ED6-9AE6-7C6CCCAC8A11}" type="datetime1">
              <a:rPr lang="ko-KR" altLang="en-US" smtClean="0"/>
              <a:pPr/>
              <a:t>2010-10-19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Picture 2" descr="http://www.lug.or.kr/home/img_lug/kty_600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9" y="204922"/>
            <a:ext cx="517308" cy="73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>
            <a:lvl1pPr>
              <a:defRPr sz="3200" b="1"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450" y="305229"/>
            <a:ext cx="1103172" cy="63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 userDrawn="1"/>
        </p:nvSpPr>
        <p:spPr>
          <a:xfrm>
            <a:off x="467544" y="908720"/>
            <a:ext cx="8208912" cy="36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  <a:ea typeface="+mn-ea"/>
            </a:endParaRPr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457200" y="1052736"/>
            <a:ext cx="4042792" cy="5112568"/>
          </a:xfrm>
        </p:spPr>
        <p:txBody>
          <a:bodyPr/>
          <a:lstStyle>
            <a:lvl1pPr marL="342900" indent="-342900">
              <a:buFont typeface="Wingdings" pitchFamily="2" charset="2"/>
              <a:buChar char="v"/>
              <a:defRPr sz="1800" baseline="0">
                <a:latin typeface="+mn-ea"/>
                <a:ea typeface="+mn-ea"/>
              </a:defRPr>
            </a:lvl1pPr>
            <a:lvl2pPr>
              <a:defRPr sz="1600">
                <a:latin typeface="+mn-ea"/>
                <a:ea typeface="+mn-ea"/>
              </a:defRPr>
            </a:lvl2pPr>
            <a:lvl3pPr>
              <a:defRPr sz="14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0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13" name="내용 개체 틀 2"/>
          <p:cNvSpPr>
            <a:spLocks noGrp="1"/>
          </p:cNvSpPr>
          <p:nvPr>
            <p:ph idx="13"/>
          </p:nvPr>
        </p:nvSpPr>
        <p:spPr>
          <a:xfrm>
            <a:off x="4644008" y="1052736"/>
            <a:ext cx="4042792" cy="51125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 marL="0" indent="0">
              <a:buFont typeface="Wingdings" pitchFamily="2" charset="2"/>
              <a:buNone/>
              <a:defRPr sz="1000" baseline="0">
                <a:latin typeface="+mn-ea"/>
                <a:ea typeface="+mn-ea"/>
              </a:defRPr>
            </a:lvl1pPr>
            <a:lvl2pPr marL="457200" indent="0">
              <a:buNone/>
              <a:defRPr sz="1000">
                <a:latin typeface="+mn-ea"/>
                <a:ea typeface="+mn-ea"/>
              </a:defRPr>
            </a:lvl2pPr>
            <a:lvl3pPr marL="914400" indent="0">
              <a:buNone/>
              <a:defRPr sz="1000">
                <a:latin typeface="+mn-ea"/>
                <a:ea typeface="+mn-ea"/>
              </a:defRPr>
            </a:lvl3pPr>
            <a:lvl4pPr marL="1371600" indent="0">
              <a:buNone/>
              <a:defRPr sz="1000">
                <a:latin typeface="+mn-ea"/>
                <a:ea typeface="+mn-ea"/>
              </a:defRPr>
            </a:lvl4pPr>
            <a:lvl5pPr marL="1828800" indent="0">
              <a:buNone/>
              <a:defRPr sz="10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14" name="직사각형 13"/>
          <p:cNvSpPr/>
          <p:nvPr userDrawn="1"/>
        </p:nvSpPr>
        <p:spPr>
          <a:xfrm>
            <a:off x="467544" y="6291320"/>
            <a:ext cx="8208912" cy="1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5532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FA703D32-0B3F-4ED6-9AE6-7C6CCCAC8A11}" type="datetime1">
              <a:rPr lang="ko-KR" altLang="en-US" smtClean="0"/>
              <a:pPr/>
              <a:t>2010-10-19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Picture 2" descr="http://www.lug.or.kr/home/img_lug/kty_600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8" y="204921"/>
            <a:ext cx="517308" cy="73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>
            <a:lvl1pPr>
              <a:defRPr sz="3200" b="1"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449" y="305228"/>
            <a:ext cx="1103172" cy="63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 userDrawn="1"/>
        </p:nvSpPr>
        <p:spPr>
          <a:xfrm>
            <a:off x="467544" y="908720"/>
            <a:ext cx="8208912" cy="36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  <a:ea typeface="+mn-ea"/>
            </a:endParaRPr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457200" y="1052736"/>
            <a:ext cx="4042792" cy="5112568"/>
          </a:xfrm>
        </p:spPr>
        <p:txBody>
          <a:bodyPr/>
          <a:lstStyle>
            <a:lvl1pPr marL="342900" indent="-342900">
              <a:buFont typeface="Wingdings" pitchFamily="2" charset="2"/>
              <a:buChar char="v"/>
              <a:defRPr sz="2000" baseline="0">
                <a:latin typeface="+mn-ea"/>
                <a:ea typeface="+mn-ea"/>
              </a:defRPr>
            </a:lvl1pPr>
            <a:lvl2pPr>
              <a:defRPr sz="1600">
                <a:latin typeface="+mn-ea"/>
                <a:ea typeface="+mn-ea"/>
              </a:defRPr>
            </a:lvl2pPr>
            <a:lvl3pPr>
              <a:defRPr sz="14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1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13" name="내용 개체 틀 2"/>
          <p:cNvSpPr>
            <a:spLocks noGrp="1"/>
          </p:cNvSpPr>
          <p:nvPr>
            <p:ph idx="13"/>
          </p:nvPr>
        </p:nvSpPr>
        <p:spPr>
          <a:xfrm>
            <a:off x="4644008" y="1052736"/>
            <a:ext cx="4042792" cy="5112568"/>
          </a:xfrm>
        </p:spPr>
        <p:txBody>
          <a:bodyPr/>
          <a:lstStyle>
            <a:lvl1pPr marL="342900" indent="-342900">
              <a:buFont typeface="Wingdings" pitchFamily="2" charset="2"/>
              <a:buChar char="v"/>
              <a:defRPr sz="2000" baseline="0">
                <a:latin typeface="+mn-ea"/>
                <a:ea typeface="+mn-ea"/>
              </a:defRPr>
            </a:lvl1pPr>
            <a:lvl2pPr>
              <a:defRPr sz="1800">
                <a:latin typeface="+mn-ea"/>
                <a:ea typeface="+mn-ea"/>
              </a:defRPr>
            </a:lvl2pPr>
            <a:lvl3pPr>
              <a:defRPr sz="1600">
                <a:latin typeface="+mn-ea"/>
                <a:ea typeface="+mn-ea"/>
              </a:defRPr>
            </a:lvl3pPr>
            <a:lvl4pPr>
              <a:defRPr sz="14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14" name="직사각형 13"/>
          <p:cNvSpPr/>
          <p:nvPr userDrawn="1"/>
        </p:nvSpPr>
        <p:spPr>
          <a:xfrm>
            <a:off x="467544" y="6291320"/>
            <a:ext cx="8208912" cy="1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D7DC-FAC3-48C7-818D-43CF51B0392B}" type="datetime1">
              <a:rPr lang="ko-KR" altLang="en-US" smtClean="0"/>
              <a:t>2010-10-19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7705-2D0C-4417-A890-91CE3646F539}" type="datetime1">
              <a:rPr lang="ko-KR" altLang="en-US" smtClean="0"/>
              <a:t>2010-10-19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3D15-66F6-4984-825E-3BB2807F4A93}" type="datetime1">
              <a:rPr lang="ko-KR" altLang="en-US" smtClean="0"/>
              <a:t>2010-10-19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736B-0227-41F4-BC77-F48F45A585B8}" type="datetime1">
              <a:rPr lang="ko-KR" altLang="en-US" smtClean="0"/>
              <a:t>2010-10-19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86A4-C77F-4348-B2F3-4A0F43F2566C}" type="datetime1">
              <a:rPr lang="ko-KR" altLang="en-US" smtClean="0"/>
              <a:t>2010-10-19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94CDB6F4-E45B-471A-AE0E-0B9047660CB0}" type="datetime1">
              <a:rPr lang="ko-KR" altLang="en-US" smtClean="0"/>
              <a:pPr/>
              <a:t>2010-10-19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1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ea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3600" b="1" smtClean="0"/>
              <a:t>프로페셔널 안드로이드 </a:t>
            </a:r>
            <a:r>
              <a:rPr lang="en-US" altLang="ko-KR" sz="3600" b="1" smtClean="0"/>
              <a:t>2 </a:t>
            </a:r>
            <a:r>
              <a:rPr lang="ko-KR" altLang="en-US" sz="3600" b="1" smtClean="0"/>
              <a:t>애플리케이션</a:t>
            </a:r>
            <a:endParaRPr lang="ko-KR" altLang="en-US" sz="3600" b="1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smtClean="0"/>
              <a:t>2. </a:t>
            </a:r>
            <a:r>
              <a:rPr lang="ko-KR" altLang="en-US" smtClean="0"/>
              <a:t>시작하기</a:t>
            </a:r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18" y="2072233"/>
            <a:ext cx="3252763" cy="361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www.lug.or.kr/home/img_lug/mult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082746"/>
            <a:ext cx="13811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660" y="1916832"/>
            <a:ext cx="1619250" cy="2095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5589240"/>
            <a:ext cx="39856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작성자</a:t>
            </a:r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: Great Dragon, Kim (</a:t>
            </a:r>
            <a:r>
              <a:rPr lang="ko-KR" altLang="en-US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김태용</a:t>
            </a:r>
            <a:r>
              <a:rPr lang="en-US" altLang="ko-KR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 algn="r"/>
            <a:r>
              <a:rPr lang="en-US" altLang="ko-KR" sz="1000" b="1" smtClean="0">
                <a:latin typeface="나눔고딕" pitchFamily="50" charset="-127"/>
                <a:ea typeface="나눔고딕" pitchFamily="50" charset="-127"/>
              </a:rPr>
              <a:t>http://www.facebook.com/multikty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310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안드로이드 </a:t>
            </a:r>
            <a:r>
              <a:rPr lang="en-US" altLang="ko-KR"/>
              <a:t>SDK </a:t>
            </a:r>
            <a:r>
              <a:rPr lang="ko-KR" altLang="en-US"/>
              <a:t>및 가상 장치 매니저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안드로이드 에뮬레이터</a:t>
            </a:r>
            <a:endParaRPr lang="en-US" altLang="ko-KR" smtClean="0"/>
          </a:p>
          <a:p>
            <a:pPr lvl="1"/>
            <a:r>
              <a:rPr lang="ko-KR" altLang="en-US" smtClean="0"/>
              <a:t>애플리케이션 테스트와 디버그 도구</a:t>
            </a:r>
            <a:endParaRPr lang="en-US" altLang="ko-KR" smtClean="0"/>
          </a:p>
          <a:p>
            <a:pPr lvl="1"/>
            <a:r>
              <a:rPr lang="ko-KR" altLang="en-US" smtClean="0"/>
              <a:t>달빅 가상 머신의 구현</a:t>
            </a:r>
            <a:endParaRPr lang="en-US" altLang="ko-KR" smtClean="0"/>
          </a:p>
          <a:p>
            <a:pPr lvl="1"/>
            <a:r>
              <a:rPr lang="ko-KR" altLang="en-US" smtClean="0"/>
              <a:t>애플리케이션을 디버깅 하는 동안 인터넷 속도와 지연 속도 조절 기능</a:t>
            </a:r>
            <a:endParaRPr lang="en-US" altLang="ko-KR" smtClean="0"/>
          </a:p>
          <a:p>
            <a:pPr lvl="1"/>
            <a:r>
              <a:rPr lang="ko-KR" altLang="en-US" smtClean="0"/>
              <a:t>전화</a:t>
            </a:r>
            <a:r>
              <a:rPr lang="en-US" altLang="ko-KR" smtClean="0"/>
              <a:t>, SMS </a:t>
            </a:r>
            <a:r>
              <a:rPr lang="ko-KR" altLang="en-US" smtClean="0"/>
              <a:t>메시지의 발신</a:t>
            </a:r>
            <a:r>
              <a:rPr lang="en-US" altLang="ko-KR" smtClean="0"/>
              <a:t>/</a:t>
            </a:r>
            <a:r>
              <a:rPr lang="ko-KR" altLang="en-US" smtClean="0"/>
              <a:t>수신 시뮬레이이션 가능</a:t>
            </a:r>
            <a:endParaRPr lang="en-US" altLang="ko-KR" smtClean="0"/>
          </a:p>
          <a:p>
            <a:pPr lvl="1"/>
            <a:r>
              <a:rPr lang="en-US" altLang="ko-KR" smtClean="0"/>
              <a:t>AVD</a:t>
            </a:r>
            <a:r>
              <a:rPr lang="ko-KR" altLang="en-US" smtClean="0"/>
              <a:t>를 먼저 생성한 다음 실행하면 에뮬레이터가 가상 장치를 띄우고 그 안에 달빅 인스턴스를 실행시킨다</a:t>
            </a:r>
            <a:r>
              <a:rPr lang="en-US" altLang="ko-KR" smtClean="0"/>
              <a:t>.</a:t>
            </a:r>
          </a:p>
          <a:p>
            <a:pPr lvl="1"/>
            <a:r>
              <a:rPr lang="ko-KR" altLang="en-US" smtClean="0"/>
              <a:t>하지만</a:t>
            </a:r>
            <a:r>
              <a:rPr lang="en-US" altLang="ko-KR" smtClean="0"/>
              <a:t>, </a:t>
            </a:r>
            <a:r>
              <a:rPr lang="ko-KR" altLang="en-US" smtClean="0"/>
              <a:t>현재 안드로이드 에뮬레이터는 카메라</a:t>
            </a:r>
            <a:r>
              <a:rPr lang="en-US" altLang="ko-KR" smtClean="0"/>
              <a:t>, </a:t>
            </a:r>
            <a:r>
              <a:rPr lang="ko-KR" altLang="en-US" smtClean="0"/>
              <a:t>진동</a:t>
            </a:r>
            <a:r>
              <a:rPr lang="en-US" altLang="ko-KR" smtClean="0"/>
              <a:t>, LED, </a:t>
            </a:r>
            <a:r>
              <a:rPr lang="ko-KR" altLang="en-US" smtClean="0"/>
              <a:t>실제 전화 통화</a:t>
            </a:r>
            <a:r>
              <a:rPr lang="en-US" altLang="ko-KR" smtClean="0"/>
              <a:t>, </a:t>
            </a:r>
            <a:r>
              <a:rPr lang="ko-KR" altLang="en-US" smtClean="0"/>
              <a:t>가속도계</a:t>
            </a:r>
            <a:r>
              <a:rPr lang="en-US" altLang="ko-KR" smtClean="0"/>
              <a:t>, USB </a:t>
            </a:r>
            <a:r>
              <a:rPr lang="ko-KR" altLang="en-US" smtClean="0"/>
              <a:t>연결</a:t>
            </a:r>
            <a:r>
              <a:rPr lang="en-US" altLang="ko-KR" smtClean="0"/>
              <a:t>, </a:t>
            </a:r>
            <a:r>
              <a:rPr lang="ko-KR" altLang="en-US" smtClean="0"/>
              <a:t>오디오 녹음</a:t>
            </a:r>
            <a:r>
              <a:rPr lang="en-US" altLang="ko-KR" smtClean="0"/>
              <a:t>, </a:t>
            </a:r>
            <a:r>
              <a:rPr lang="ko-KR" altLang="en-US" smtClean="0"/>
              <a:t>배터리 충전 수준 등 안드로이가 지원하는 모든 모바일 하드웨어 기능을 구현하고 있지는 않다</a:t>
            </a:r>
            <a:r>
              <a:rPr lang="en-US" altLang="ko-KR" smtClean="0"/>
              <a:t>.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591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안드로이드 </a:t>
            </a:r>
            <a:r>
              <a:rPr lang="en-US" altLang="ko-KR"/>
              <a:t>SDK </a:t>
            </a:r>
            <a:r>
              <a:rPr lang="ko-KR" altLang="en-US"/>
              <a:t>및 가상 장치 매니저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smtClean="0"/>
              <a:t>달빅 디버그 모니터 서비스</a:t>
            </a:r>
            <a:r>
              <a:rPr lang="en-US" altLang="ko-KR" smtClean="0"/>
              <a:t>(DDMS)</a:t>
            </a:r>
          </a:p>
          <a:p>
            <a:pPr lvl="1"/>
            <a:r>
              <a:rPr lang="en-US" altLang="ko-KR" smtClean="0"/>
              <a:t>DDMS Perspective</a:t>
            </a:r>
          </a:p>
          <a:p>
            <a:pPr lvl="1"/>
            <a:r>
              <a:rPr lang="ko-KR" altLang="en-US" smtClean="0"/>
              <a:t>내부적으로 실제적인 것들을 들여다 보려면 </a:t>
            </a:r>
            <a:r>
              <a:rPr lang="en-US" altLang="ko-KR" smtClean="0"/>
              <a:t>DDMS</a:t>
            </a:r>
            <a:r>
              <a:rPr lang="ko-KR" altLang="en-US" smtClean="0"/>
              <a:t>가 필요</a:t>
            </a:r>
            <a:endParaRPr lang="en-US" altLang="ko-KR" smtClean="0"/>
          </a:p>
          <a:p>
            <a:pPr lvl="1"/>
            <a:r>
              <a:rPr lang="en-US" altLang="ko-KR" smtClean="0"/>
              <a:t>DDMS</a:t>
            </a:r>
            <a:r>
              <a:rPr lang="ko-KR" altLang="en-US" smtClean="0"/>
              <a:t>는 활성화된 프로세스에 명령을 보내고</a:t>
            </a:r>
            <a:r>
              <a:rPr lang="en-US" altLang="ko-KR" smtClean="0"/>
              <a:t>, </a:t>
            </a:r>
            <a:r>
              <a:rPr lang="ko-KR" altLang="en-US" smtClean="0"/>
              <a:t>스택과 힙을 살펴보고</a:t>
            </a:r>
            <a:r>
              <a:rPr lang="en-US" altLang="ko-KR" smtClean="0"/>
              <a:t>, </a:t>
            </a:r>
            <a:r>
              <a:rPr lang="ko-KR" altLang="en-US" smtClean="0"/>
              <a:t>활성화된 스레드를 감시 및 중단하고</a:t>
            </a:r>
            <a:r>
              <a:rPr lang="en-US" altLang="ko-KR" smtClean="0"/>
              <a:t>, </a:t>
            </a:r>
            <a:r>
              <a:rPr lang="ko-KR" altLang="en-US" smtClean="0"/>
              <a:t>연결된 모든 안드로이드 장치의 파일 시스템을 탐색할 수 있도록 해주는 강력한 디버깅 도구</a:t>
            </a:r>
            <a:endParaRPr lang="en-US" altLang="ko-KR" smtClean="0"/>
          </a:p>
          <a:p>
            <a:pPr lvl="1"/>
            <a:r>
              <a:rPr lang="ko-KR" altLang="en-US" smtClean="0"/>
              <a:t>에뮬레이터 화면을 간편하게 캡쳐 가능</a:t>
            </a:r>
            <a:endParaRPr lang="en-US" altLang="ko-KR" smtClean="0"/>
          </a:p>
          <a:p>
            <a:pPr lvl="1"/>
            <a:r>
              <a:rPr lang="en-US" altLang="ko-KR" smtClean="0"/>
              <a:t>LogCat</a:t>
            </a:r>
            <a:r>
              <a:rPr lang="ko-KR" altLang="en-US" smtClean="0"/>
              <a:t>이 출력한 로그를 쉽게 확인</a:t>
            </a:r>
            <a:endParaRPr lang="en-US" altLang="ko-KR" smtClean="0"/>
          </a:p>
          <a:p>
            <a:r>
              <a:rPr lang="ko-KR" altLang="en-US" smtClean="0"/>
              <a:t>안드로이드</a:t>
            </a:r>
            <a:r>
              <a:rPr lang="en-US" altLang="ko-KR" smtClean="0"/>
              <a:t> </a:t>
            </a:r>
            <a:r>
              <a:rPr lang="ko-KR" altLang="en-US" smtClean="0"/>
              <a:t>디버그 브리지</a:t>
            </a:r>
            <a:r>
              <a:rPr lang="en-US" altLang="ko-KR" smtClean="0"/>
              <a:t>(ADB)</a:t>
            </a:r>
          </a:p>
          <a:p>
            <a:pPr lvl="1"/>
            <a:r>
              <a:rPr lang="ko-KR" altLang="en-US" smtClean="0"/>
              <a:t>안드로이드 에뮬레이터나 장치에 접속할 수 있도록 해주는 클라이언트</a:t>
            </a:r>
            <a:r>
              <a:rPr lang="en-US" altLang="ko-KR" smtClean="0"/>
              <a:t>-</a:t>
            </a:r>
            <a:r>
              <a:rPr lang="ko-KR" altLang="en-US" smtClean="0"/>
              <a:t>서버 애플리케이션 구성</a:t>
            </a:r>
            <a:endParaRPr lang="en-US" altLang="ko-KR" smtClean="0"/>
          </a:p>
          <a:p>
            <a:pPr lvl="2"/>
            <a:r>
              <a:rPr lang="ko-KR" altLang="en-US" smtClean="0"/>
              <a:t>에뮬레이터 상에서 실행 중인 데몬</a:t>
            </a:r>
            <a:endParaRPr lang="en-US" altLang="ko-KR" smtClean="0"/>
          </a:p>
          <a:p>
            <a:pPr lvl="2"/>
            <a:r>
              <a:rPr lang="ko-KR" altLang="en-US" smtClean="0"/>
              <a:t>개발 하드웨어 상에서 실행되는 서비스</a:t>
            </a:r>
            <a:endParaRPr lang="en-US" altLang="ko-KR" smtClean="0"/>
          </a:p>
          <a:p>
            <a:pPr lvl="2"/>
            <a:r>
              <a:rPr lang="ko-KR" altLang="en-US" smtClean="0"/>
              <a:t>이 서비스를 통해 데몬과 통신하는 클라이언트 애플리케이션</a:t>
            </a:r>
            <a:r>
              <a:rPr lang="en-US" altLang="ko-KR" smtClean="0"/>
              <a:t>(DDMS)</a:t>
            </a:r>
          </a:p>
          <a:p>
            <a:pPr lvl="1"/>
            <a:r>
              <a:rPr lang="ko-KR" altLang="en-US" smtClean="0"/>
              <a:t>개발 하드웨어와 안드로이드 장치</a:t>
            </a:r>
            <a:r>
              <a:rPr lang="en-US" altLang="ko-KR" smtClean="0"/>
              <a:t>/</a:t>
            </a:r>
            <a:r>
              <a:rPr lang="ko-KR" altLang="en-US" smtClean="0"/>
              <a:t>에뮬레이터 간의 통신선</a:t>
            </a:r>
            <a:endParaRPr lang="en-US" altLang="ko-KR" smtClean="0"/>
          </a:p>
          <a:p>
            <a:pPr lvl="1"/>
            <a:r>
              <a:rPr lang="ko-KR" altLang="en-US" smtClean="0"/>
              <a:t>애플리케이션 설치</a:t>
            </a:r>
            <a:r>
              <a:rPr lang="en-US" altLang="ko-KR" smtClean="0"/>
              <a:t>, </a:t>
            </a:r>
            <a:r>
              <a:rPr lang="ko-KR" altLang="en-US" smtClean="0"/>
              <a:t>파일 추가</a:t>
            </a:r>
            <a:r>
              <a:rPr lang="en-US" altLang="ko-KR" smtClean="0"/>
              <a:t>/</a:t>
            </a:r>
            <a:r>
              <a:rPr lang="ko-KR" altLang="en-US" smtClean="0"/>
              <a:t>삭제</a:t>
            </a:r>
            <a:r>
              <a:rPr lang="en-US" altLang="ko-KR" smtClean="0"/>
              <a:t>, </a:t>
            </a:r>
            <a:r>
              <a:rPr lang="ko-KR" altLang="en-US"/>
              <a:t>쉘</a:t>
            </a:r>
            <a:r>
              <a:rPr lang="ko-KR" altLang="en-US" smtClean="0"/>
              <a:t> 명령을 수행</a:t>
            </a:r>
            <a:endParaRPr lang="en-US" altLang="ko-KR" smtClean="0"/>
          </a:p>
          <a:p>
            <a:pPr lvl="1"/>
            <a:r>
              <a:rPr lang="ko-KR" altLang="en-US" smtClean="0"/>
              <a:t>쉘을 이용하여 로깅 설정 변경 가능</a:t>
            </a:r>
            <a:r>
              <a:rPr lang="en-US" altLang="ko-KR" smtClean="0"/>
              <a:t>, </a:t>
            </a:r>
            <a:r>
              <a:rPr lang="ko-KR" altLang="en-US" smtClean="0"/>
              <a:t>장치 상에 사용가능한 </a:t>
            </a:r>
            <a:r>
              <a:rPr lang="en-US" altLang="ko-KR" smtClean="0"/>
              <a:t>SQLite </a:t>
            </a:r>
            <a:r>
              <a:rPr lang="ko-KR" altLang="en-US" smtClean="0"/>
              <a:t>데이터베이스에 질의 하거나 수정 가능</a:t>
            </a:r>
            <a:endParaRPr lang="en-US" altLang="ko-KR" smtClean="0"/>
          </a:p>
          <a:p>
            <a:pPr lvl="1"/>
            <a:r>
              <a:rPr lang="en-US" altLang="ko-KR" smtClean="0"/>
              <a:t>ADT </a:t>
            </a:r>
            <a:r>
              <a:rPr lang="ko-KR" altLang="en-US" smtClean="0"/>
              <a:t>도구는 애플리케이션 설치와 업데이트</a:t>
            </a:r>
            <a:r>
              <a:rPr lang="en-US" altLang="ko-KR" smtClean="0"/>
              <a:t>, </a:t>
            </a:r>
            <a:r>
              <a:rPr lang="ko-KR" altLang="en-US" smtClean="0"/>
              <a:t>파일 로깅</a:t>
            </a:r>
            <a:r>
              <a:rPr lang="en-US" altLang="ko-KR" smtClean="0"/>
              <a:t>, DDMS</a:t>
            </a:r>
            <a:r>
              <a:rPr lang="ko-KR" altLang="en-US" smtClean="0"/>
              <a:t>를 통한 파일 전송 등 흔히 있는 </a:t>
            </a:r>
            <a:r>
              <a:rPr lang="en-US" altLang="ko-KR" smtClean="0"/>
              <a:t>ADB</a:t>
            </a:r>
            <a:r>
              <a:rPr lang="ko-KR" altLang="en-US" smtClean="0"/>
              <a:t>와의 많은 상호작용을 자동화하고 단순화함</a:t>
            </a:r>
            <a:endParaRPr lang="en-US" altLang="ko-KR" smtClean="0"/>
          </a:p>
          <a:p>
            <a:pPr lvl="1"/>
            <a:endParaRPr lang="en-US" altLang="ko-KR"/>
          </a:p>
          <a:p>
            <a:endParaRPr lang="en-US" altLang="ko-KR" smtClean="0"/>
          </a:p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658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안드로이드 애플리케이션 개발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준비물</a:t>
            </a:r>
            <a:endParaRPr lang="en-US" altLang="ko-KR" smtClean="0"/>
          </a:p>
          <a:p>
            <a:pPr lvl="1"/>
            <a:r>
              <a:rPr lang="ko-KR" altLang="en-US" smtClean="0"/>
              <a:t>애플리케이션은 달빅 가상 머신 안에서 실행되기 때문에 어느 플랫폼이라도 상관없음</a:t>
            </a:r>
            <a:endParaRPr lang="en-US" altLang="ko-KR" smtClean="0"/>
          </a:p>
          <a:p>
            <a:pPr lvl="2"/>
            <a:r>
              <a:rPr lang="en-US" altLang="ko-KR" smtClean="0"/>
              <a:t>Microsoft Windows</a:t>
            </a:r>
            <a:r>
              <a:rPr lang="ko-KR" altLang="en-US" smtClean="0"/>
              <a:t> </a:t>
            </a:r>
            <a:r>
              <a:rPr lang="en-US" altLang="ko-KR" smtClean="0"/>
              <a:t>XP </a:t>
            </a:r>
            <a:r>
              <a:rPr lang="ko-KR" altLang="en-US" smtClean="0"/>
              <a:t>이상</a:t>
            </a:r>
            <a:endParaRPr lang="en-US" altLang="ko-KR" smtClean="0"/>
          </a:p>
          <a:p>
            <a:pPr lvl="2"/>
            <a:r>
              <a:rPr lang="en-US" altLang="ko-KR" smtClean="0"/>
              <a:t>Linux</a:t>
            </a:r>
          </a:p>
          <a:p>
            <a:pPr lvl="2"/>
            <a:r>
              <a:rPr lang="en-US" altLang="ko-KR" smtClean="0"/>
              <a:t>Mac</a:t>
            </a:r>
            <a:r>
              <a:rPr lang="ko-KR" altLang="en-US" smtClean="0"/>
              <a:t> </a:t>
            </a:r>
            <a:r>
              <a:rPr lang="en-US" altLang="ko-KR"/>
              <a:t>OS X 10.4.8 </a:t>
            </a:r>
            <a:r>
              <a:rPr lang="ko-KR" altLang="en-US"/>
              <a:t>이상</a:t>
            </a:r>
            <a:r>
              <a:rPr lang="en-US" altLang="ko-KR"/>
              <a:t>(</a:t>
            </a:r>
            <a:r>
              <a:rPr lang="ko-KR" altLang="en-US"/>
              <a:t>인텔 칩만</a:t>
            </a:r>
            <a:r>
              <a:rPr lang="en-US" altLang="ko-KR" smtClean="0"/>
              <a:t>)</a:t>
            </a:r>
          </a:p>
          <a:p>
            <a:pPr lvl="1"/>
            <a:r>
              <a:rPr lang="ko-KR" altLang="en-US" smtClean="0"/>
              <a:t>설치 프로그램</a:t>
            </a:r>
            <a:endParaRPr lang="en-US" altLang="ko-KR" smtClean="0"/>
          </a:p>
          <a:p>
            <a:pPr lvl="2"/>
            <a:r>
              <a:rPr lang="ko-KR" altLang="en-US" smtClean="0"/>
              <a:t>안드로이드 </a:t>
            </a:r>
            <a:r>
              <a:rPr lang="en-US" altLang="ko-KR" smtClean="0"/>
              <a:t>SDK</a:t>
            </a:r>
          </a:p>
          <a:p>
            <a:pPr lvl="3"/>
            <a:r>
              <a:rPr lang="en-US" altLang="ko-KR" smtClean="0"/>
              <a:t>http</a:t>
            </a:r>
            <a:r>
              <a:rPr lang="en-US" altLang="ko-KR"/>
              <a:t>://developer.android.com/sdk/</a:t>
            </a:r>
            <a:endParaRPr lang="en-US" altLang="ko-KR" smtClean="0"/>
          </a:p>
          <a:p>
            <a:pPr lvl="2"/>
            <a:r>
              <a:rPr lang="ko-KR" altLang="en-US" smtClean="0"/>
              <a:t>자바 개발 키트</a:t>
            </a:r>
            <a:r>
              <a:rPr lang="en-US" altLang="ko-KR" smtClean="0"/>
              <a:t>(JDK) 5 </a:t>
            </a:r>
            <a:r>
              <a:rPr lang="ko-KR" altLang="en-US" smtClean="0"/>
              <a:t>또는 </a:t>
            </a:r>
            <a:r>
              <a:rPr lang="en-US" altLang="ko-KR" smtClean="0"/>
              <a:t>6</a:t>
            </a:r>
          </a:p>
          <a:p>
            <a:pPr lvl="3"/>
            <a:r>
              <a:rPr lang="en-US" altLang="ko-KR" smtClean="0"/>
              <a:t>http://www.oracle.com/javase</a:t>
            </a:r>
          </a:p>
          <a:p>
            <a:pPr lvl="2"/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875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JDK, Eclipse, SDK</a:t>
            </a:r>
            <a:r>
              <a:rPr lang="ko-KR" altLang="en-US" smtClean="0"/>
              <a:t> 다운로드 및 설치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JDK </a:t>
            </a:r>
            <a:r>
              <a:rPr lang="ko-KR" altLang="en-US" smtClean="0"/>
              <a:t>설치</a:t>
            </a:r>
            <a:endParaRPr lang="en-US" altLang="ko-KR" smtClean="0"/>
          </a:p>
          <a:p>
            <a:pPr lvl="1"/>
            <a:r>
              <a:rPr lang="en-US" altLang="ko-KR" sz="1800"/>
              <a:t>http://java.sun.com/products/archive/j2se/6u15/index.html </a:t>
            </a:r>
            <a:endParaRPr lang="en-US" altLang="ko-KR" sz="1800" smtClean="0"/>
          </a:p>
          <a:p>
            <a:pPr lvl="1"/>
            <a:r>
              <a:rPr lang="ko-KR" altLang="en-US" sz="1800" smtClean="0"/>
              <a:t>파일</a:t>
            </a:r>
            <a:r>
              <a:rPr lang="en-US" altLang="ko-KR" sz="1800" smtClean="0"/>
              <a:t>: jdk-6u15-windows-i586.exe</a:t>
            </a:r>
          </a:p>
          <a:p>
            <a:pPr lvl="1"/>
            <a:r>
              <a:rPr lang="en-US" altLang="ko-KR" sz="1800">
                <a:solidFill>
                  <a:srgbClr val="FF0000"/>
                </a:solidFill>
              </a:rPr>
              <a:t>D:\java</a:t>
            </a:r>
            <a:r>
              <a:rPr lang="en-US" altLang="ko-KR" sz="1800"/>
              <a:t>\ </a:t>
            </a:r>
            <a:r>
              <a:rPr lang="en-US" altLang="ko-KR" sz="1800" smtClean="0"/>
              <a:t>jdk1.6.0_15 </a:t>
            </a:r>
            <a:r>
              <a:rPr lang="ko-KR" altLang="en-US" sz="1800" smtClean="0"/>
              <a:t>디렉토리에 설치</a:t>
            </a:r>
            <a:endParaRPr lang="en-US" altLang="ko-KR" sz="1800" smtClean="0"/>
          </a:p>
          <a:p>
            <a:r>
              <a:rPr lang="en-US" altLang="ko-KR" smtClean="0"/>
              <a:t>Eclipse </a:t>
            </a:r>
            <a:r>
              <a:rPr lang="ko-KR" altLang="en-US" smtClean="0"/>
              <a:t>설치</a:t>
            </a:r>
            <a:endParaRPr lang="en-US" altLang="ko-KR" smtClean="0"/>
          </a:p>
          <a:p>
            <a:pPr lvl="1"/>
            <a:r>
              <a:rPr lang="en-US" altLang="ko-KR" sz="1800"/>
              <a:t>http://www.eclipse.org/downloads/packages/release/galileo/sr2 </a:t>
            </a:r>
            <a:endParaRPr lang="en-US" altLang="ko-KR" sz="1800" smtClean="0"/>
          </a:p>
          <a:p>
            <a:pPr lvl="1"/>
            <a:r>
              <a:rPr lang="ko-KR" altLang="en-US" sz="1800" smtClean="0"/>
              <a:t>파일</a:t>
            </a:r>
            <a:r>
              <a:rPr lang="en-US" altLang="ko-KR" sz="1800" smtClean="0"/>
              <a:t>: eclipse-jee-galileo-SR2-win32.zip</a:t>
            </a:r>
          </a:p>
          <a:p>
            <a:pPr lvl="1"/>
            <a:r>
              <a:rPr lang="en-US" altLang="ko-KR" sz="1800">
                <a:solidFill>
                  <a:srgbClr val="FF0000"/>
                </a:solidFill>
              </a:rPr>
              <a:t>D</a:t>
            </a:r>
            <a:r>
              <a:rPr lang="en-US" altLang="ko-KR" sz="1800" smtClean="0">
                <a:solidFill>
                  <a:srgbClr val="FF0000"/>
                </a:solidFill>
              </a:rPr>
              <a:t>:\java</a:t>
            </a:r>
            <a:r>
              <a:rPr lang="en-US" altLang="ko-KR" sz="1800" smtClean="0"/>
              <a:t>\eclipse </a:t>
            </a:r>
            <a:r>
              <a:rPr lang="ko-KR" altLang="en-US" sz="1800" smtClean="0"/>
              <a:t>디렉토리에 압축 해제</a:t>
            </a:r>
            <a:endParaRPr lang="en-US" altLang="ko-KR" sz="1800"/>
          </a:p>
          <a:p>
            <a:r>
              <a:rPr lang="en-US" altLang="ko-KR" smtClean="0"/>
              <a:t>Android SDK </a:t>
            </a:r>
            <a:r>
              <a:rPr lang="ko-KR" altLang="en-US" smtClean="0"/>
              <a:t>설치</a:t>
            </a:r>
            <a:endParaRPr lang="en-US" altLang="ko-KR" smtClean="0"/>
          </a:p>
          <a:p>
            <a:pPr lvl="1"/>
            <a:r>
              <a:rPr lang="en-US" altLang="ko-KR" sz="1800"/>
              <a:t>http://</a:t>
            </a:r>
            <a:r>
              <a:rPr lang="en-US" altLang="ko-KR" sz="1800" smtClean="0"/>
              <a:t>developer.android.com/sdk/index.html</a:t>
            </a:r>
          </a:p>
          <a:p>
            <a:pPr lvl="1"/>
            <a:r>
              <a:rPr lang="ko-KR" altLang="en-US" sz="1800" smtClean="0"/>
              <a:t>파일</a:t>
            </a:r>
            <a:r>
              <a:rPr lang="en-US" altLang="ko-KR" sz="1800" smtClean="0"/>
              <a:t>: android-sdk_r07-windows.zip</a:t>
            </a:r>
          </a:p>
          <a:p>
            <a:pPr lvl="1"/>
            <a:r>
              <a:rPr lang="en-US" altLang="ko-KR" sz="1800">
                <a:solidFill>
                  <a:srgbClr val="FF0000"/>
                </a:solidFill>
              </a:rPr>
              <a:t>D:\</a:t>
            </a:r>
            <a:r>
              <a:rPr lang="en-US" altLang="ko-KR" sz="1800" smtClean="0">
                <a:solidFill>
                  <a:srgbClr val="FF0000"/>
                </a:solidFill>
              </a:rPr>
              <a:t>java</a:t>
            </a:r>
            <a:r>
              <a:rPr lang="en-US" altLang="ko-KR" sz="1800" smtClean="0"/>
              <a:t>\android-sdk-windows </a:t>
            </a:r>
            <a:r>
              <a:rPr lang="ko-KR" altLang="en-US" sz="1800" smtClean="0"/>
              <a:t>디렉토리에 압축 해제</a:t>
            </a:r>
            <a:endParaRPr lang="ko-KR" altLang="en-US" sz="180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66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설치 </a:t>
            </a:r>
            <a:r>
              <a:rPr lang="ko-KR" altLang="en-US" err="1" smtClean="0"/>
              <a:t>디렉토리</a:t>
            </a:r>
            <a:r>
              <a:rPr lang="ko-KR" altLang="en-US" smtClean="0"/>
              <a:t> 구조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14</a:t>
            </a:fld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857" y="1268760"/>
            <a:ext cx="6378285" cy="478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8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SDK </a:t>
            </a:r>
            <a:r>
              <a:rPr lang="ko-KR" altLang="en-US" smtClean="0"/>
              <a:t>업데이트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SDK </a:t>
            </a:r>
            <a:r>
              <a:rPr lang="ko-KR" altLang="en-US" smtClean="0"/>
              <a:t>업데이트 설치</a:t>
            </a:r>
            <a:endParaRPr lang="en-US" altLang="ko-KR" smtClean="0"/>
          </a:p>
          <a:p>
            <a:pPr lvl="1"/>
            <a:r>
              <a:rPr lang="en-US" altLang="ko-KR" smtClean="0"/>
              <a:t>D</a:t>
            </a:r>
            <a:r>
              <a:rPr lang="en-US" altLang="ko-KR"/>
              <a:t>:\java\android-sdk-windows\SDK </a:t>
            </a:r>
            <a:r>
              <a:rPr lang="en-US" altLang="ko-KR" smtClean="0"/>
              <a:t>Manager.exe </a:t>
            </a:r>
            <a:r>
              <a:rPr lang="ko-KR" altLang="en-US" smtClean="0"/>
              <a:t>실행</a:t>
            </a:r>
            <a:endParaRPr lang="en-US" altLang="ko-KR" smtClean="0"/>
          </a:p>
          <a:p>
            <a:pPr lvl="1"/>
            <a:r>
              <a:rPr lang="en-US" altLang="ko-KR" smtClean="0"/>
              <a:t>Available Packages </a:t>
            </a:r>
            <a:r>
              <a:rPr lang="ko-KR" altLang="en-US" smtClean="0"/>
              <a:t>항목에서 모두 선택하여 설치</a:t>
            </a:r>
            <a:endParaRPr lang="en-US" altLang="ko-KR" smtClean="0"/>
          </a:p>
          <a:p>
            <a:pPr lvl="2"/>
            <a:r>
              <a:rPr lang="ko-KR" altLang="en-US" smtClean="0"/>
              <a:t>장시간 소요 </a:t>
            </a:r>
            <a:r>
              <a:rPr lang="en-US" altLang="ko-KR" smtClean="0"/>
              <a:t>-&gt; </a:t>
            </a:r>
            <a:r>
              <a:rPr lang="ko-KR" altLang="en-US" smtClean="0"/>
              <a:t>커피 한잔 이상 </a:t>
            </a:r>
            <a:r>
              <a:rPr lang="en-US" altLang="ko-KR" smtClean="0"/>
              <a:t>^^</a:t>
            </a:r>
          </a:p>
          <a:p>
            <a:pPr lvl="1"/>
            <a:r>
              <a:rPr lang="en-US" altLang="ko-KR" smtClean="0"/>
              <a:t>Virtual Devices </a:t>
            </a:r>
            <a:r>
              <a:rPr lang="ko-KR" altLang="en-US" smtClean="0"/>
              <a:t>항목에서 </a:t>
            </a:r>
            <a:r>
              <a:rPr lang="en-US" altLang="ko-KR" smtClean="0"/>
              <a:t>Android_2.2 AVD </a:t>
            </a:r>
            <a:r>
              <a:rPr lang="ko-KR" altLang="en-US" smtClean="0"/>
              <a:t>생성</a:t>
            </a:r>
            <a:endParaRPr lang="en-US" altLang="ko-KR" smtClean="0"/>
          </a:p>
          <a:p>
            <a:endParaRPr lang="en-US" altLang="ko-KR"/>
          </a:p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15</a:t>
            </a:fld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183606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96952"/>
            <a:ext cx="2543527" cy="147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3939729" cy="279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10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이클립스 </a:t>
            </a:r>
            <a:r>
              <a:rPr lang="en-US" altLang="ko-KR"/>
              <a:t>ADT </a:t>
            </a:r>
            <a:r>
              <a:rPr lang="ko-KR" altLang="en-US"/>
              <a:t>플러그인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mtClean="0"/>
              <a:t>특</a:t>
            </a:r>
            <a:r>
              <a:rPr lang="ko-KR" altLang="en-US"/>
              <a:t>징</a:t>
            </a:r>
            <a:endParaRPr lang="en-US" altLang="ko-KR" smtClean="0"/>
          </a:p>
          <a:p>
            <a:pPr lvl="1"/>
            <a:r>
              <a:rPr lang="ko-KR" altLang="en-US" smtClean="0"/>
              <a:t>에뮬레이터 제공</a:t>
            </a:r>
            <a:endParaRPr lang="en-US" altLang="ko-KR" smtClean="0"/>
          </a:p>
          <a:p>
            <a:pPr lvl="1"/>
            <a:r>
              <a:rPr lang="en-US" altLang="ko-KR" smtClean="0"/>
              <a:t>.class-to-.dex </a:t>
            </a:r>
            <a:r>
              <a:rPr lang="ko-KR" altLang="en-US" smtClean="0"/>
              <a:t>변환기 제공</a:t>
            </a:r>
            <a:endParaRPr lang="en-US" altLang="ko-KR" smtClean="0"/>
          </a:p>
          <a:p>
            <a:pPr lvl="1"/>
            <a:r>
              <a:rPr lang="ko-KR" altLang="en-US" smtClean="0"/>
              <a:t>안드로이드 프로젝트 마법사 제공</a:t>
            </a:r>
            <a:endParaRPr lang="en-US" altLang="ko-KR" smtClean="0"/>
          </a:p>
          <a:p>
            <a:pPr lvl="1"/>
            <a:r>
              <a:rPr lang="ko-KR" altLang="en-US" smtClean="0"/>
              <a:t>리소스 편집기 제공</a:t>
            </a:r>
            <a:endParaRPr lang="en-US" altLang="ko-KR" smtClean="0"/>
          </a:p>
          <a:p>
            <a:pPr lvl="1"/>
            <a:r>
              <a:rPr lang="ko-KR" altLang="en-US" smtClean="0"/>
              <a:t>프로젝트 빌드</a:t>
            </a:r>
            <a:r>
              <a:rPr lang="en-US" altLang="ko-KR" smtClean="0"/>
              <a:t>, .dex </a:t>
            </a:r>
            <a:r>
              <a:rPr lang="ko-KR" altLang="en-US" smtClean="0"/>
              <a:t>실행파일 변환</a:t>
            </a:r>
            <a:r>
              <a:rPr lang="en-US" altLang="ko-KR" smtClean="0"/>
              <a:t>, .apk </a:t>
            </a:r>
            <a:r>
              <a:rPr lang="ko-KR" altLang="en-US" smtClean="0"/>
              <a:t>패키징</a:t>
            </a:r>
            <a:r>
              <a:rPr lang="en-US" altLang="ko-KR" smtClean="0"/>
              <a:t>, </a:t>
            </a:r>
            <a:r>
              <a:rPr lang="ko-KR" altLang="en-US" smtClean="0"/>
              <a:t>달빅 가상 머신으로 패키지 설치하는 과정을 자동화</a:t>
            </a:r>
            <a:endParaRPr lang="en-US" altLang="ko-KR" smtClean="0"/>
          </a:p>
          <a:p>
            <a:pPr lvl="1"/>
            <a:r>
              <a:rPr lang="ko-KR" altLang="en-US" smtClean="0"/>
              <a:t>가상 장치 매니저</a:t>
            </a:r>
            <a:r>
              <a:rPr lang="en-US" altLang="ko-KR" smtClean="0"/>
              <a:t>(AVD Manager) </a:t>
            </a:r>
            <a:r>
              <a:rPr lang="ko-KR" altLang="en-US" smtClean="0"/>
              <a:t>제공</a:t>
            </a:r>
            <a:endParaRPr lang="en-US" altLang="ko-KR" smtClean="0"/>
          </a:p>
          <a:p>
            <a:pPr lvl="1"/>
            <a:r>
              <a:rPr lang="ko-KR" altLang="en-US" smtClean="0"/>
              <a:t>달빅 디버그 모니터링 서비스</a:t>
            </a:r>
            <a:r>
              <a:rPr lang="en-US" altLang="ko-KR" smtClean="0"/>
              <a:t>(DDMS)</a:t>
            </a:r>
            <a:r>
              <a:rPr lang="ko-KR" altLang="en-US" smtClean="0"/>
              <a:t> 제공</a:t>
            </a:r>
            <a:endParaRPr lang="en-US" altLang="ko-KR" smtClean="0"/>
          </a:p>
          <a:p>
            <a:pPr lvl="1"/>
            <a:r>
              <a:rPr lang="ko-KR" altLang="en-US" smtClean="0"/>
              <a:t>장치 및 에뮬레이터의 파일 시스템 접근</a:t>
            </a:r>
            <a:r>
              <a:rPr lang="en-US" altLang="ko-KR" smtClean="0"/>
              <a:t>, </a:t>
            </a:r>
            <a:r>
              <a:rPr lang="ko-KR" altLang="en-US" smtClean="0"/>
              <a:t>파일 전송가능</a:t>
            </a:r>
            <a:endParaRPr lang="en-US" altLang="ko-KR" smtClean="0"/>
          </a:p>
          <a:p>
            <a:pPr lvl="1"/>
            <a:r>
              <a:rPr lang="ko-KR" altLang="en-US" smtClean="0"/>
              <a:t>런타임 디버깅</a:t>
            </a:r>
            <a:r>
              <a:rPr lang="en-US" altLang="ko-KR" smtClean="0"/>
              <a:t>, </a:t>
            </a:r>
            <a:r>
              <a:rPr lang="ko-KR" altLang="en-US" smtClean="0"/>
              <a:t>브레이크 포인트 설정</a:t>
            </a:r>
            <a:r>
              <a:rPr lang="en-US" altLang="ko-KR" smtClean="0"/>
              <a:t>, </a:t>
            </a:r>
            <a:r>
              <a:rPr lang="ko-KR" altLang="en-US" smtClean="0"/>
              <a:t>호출 스택 보기</a:t>
            </a:r>
            <a:endParaRPr lang="en-US" altLang="ko-KR" smtClean="0"/>
          </a:p>
          <a:p>
            <a:pPr lvl="1"/>
            <a:r>
              <a:rPr lang="ko-KR" altLang="en-US" smtClean="0"/>
              <a:t>안드로이드</a:t>
            </a:r>
            <a:r>
              <a:rPr lang="en-US" altLang="ko-KR" smtClean="0"/>
              <a:t>/</a:t>
            </a:r>
            <a:r>
              <a:rPr lang="ko-KR" altLang="en-US" smtClean="0"/>
              <a:t>달빅의 모든 로그와 콘솔 출력</a:t>
            </a:r>
            <a:endParaRPr lang="en-US" altLang="ko-KR" smtClean="0"/>
          </a:p>
          <a:p>
            <a:pPr lvl="1"/>
            <a:r>
              <a:rPr lang="en-US" altLang="ko-KR" smtClean="0"/>
              <a:t>DDMS </a:t>
            </a:r>
            <a:r>
              <a:rPr lang="ko-KR" altLang="en-US" smtClean="0"/>
              <a:t>퍼스펙티브 제공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688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이클립스 </a:t>
            </a:r>
            <a:r>
              <a:rPr lang="en-US" altLang="ko-KR" smtClean="0"/>
              <a:t>ADT </a:t>
            </a:r>
            <a:r>
              <a:rPr lang="ko-KR" altLang="en-US" smtClean="0"/>
              <a:t>플러그인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이클립스 </a:t>
            </a:r>
            <a:r>
              <a:rPr lang="en-US" altLang="ko-KR" smtClean="0"/>
              <a:t>ADT </a:t>
            </a:r>
            <a:r>
              <a:rPr lang="ko-KR" altLang="en-US" smtClean="0"/>
              <a:t>플러그인 설치</a:t>
            </a:r>
            <a:endParaRPr lang="en-US" altLang="ko-KR" smtClean="0"/>
          </a:p>
          <a:p>
            <a:pPr lvl="1"/>
            <a:r>
              <a:rPr lang="ko-KR" altLang="en-US" smtClean="0"/>
              <a:t>이클립스 실행 시 오류 해결</a:t>
            </a:r>
            <a:endParaRPr lang="en-US" altLang="ko-KR" smtClean="0"/>
          </a:p>
          <a:p>
            <a:pPr lvl="2"/>
            <a:r>
              <a:rPr lang="en-US" altLang="ko-KR"/>
              <a:t>D:\</a:t>
            </a:r>
            <a:r>
              <a:rPr lang="en-US" altLang="ko-KR" smtClean="0"/>
              <a:t>java\eclipse\eclipse.exe </a:t>
            </a:r>
            <a:r>
              <a:rPr lang="ko-KR" altLang="en-US" smtClean="0"/>
              <a:t>파일의 바로가기를 바탕화면에 생성</a:t>
            </a:r>
            <a:r>
              <a:rPr lang="en-US" altLang="ko-KR" smtClean="0"/>
              <a:t>.</a:t>
            </a:r>
          </a:p>
          <a:p>
            <a:pPr lvl="2"/>
            <a:r>
              <a:rPr lang="ko-KR" altLang="en-US" smtClean="0"/>
              <a:t>바로가기의 속성을 다음과 같이 수정</a:t>
            </a:r>
            <a:endParaRPr lang="en-US" altLang="ko-KR" smtClean="0"/>
          </a:p>
          <a:p>
            <a:pPr lvl="3"/>
            <a:r>
              <a:rPr lang="en-US" altLang="ko-KR" sz="1200" smtClean="0"/>
              <a:t>D</a:t>
            </a:r>
            <a:r>
              <a:rPr lang="en-US" altLang="ko-KR" sz="1200"/>
              <a:t>:\java\eclipse\eclipse.exe </a:t>
            </a:r>
            <a:r>
              <a:rPr lang="en-US" altLang="ko-KR" sz="1200">
                <a:solidFill>
                  <a:srgbClr val="FF0000"/>
                </a:solidFill>
              </a:rPr>
              <a:t>-</a:t>
            </a:r>
            <a:r>
              <a:rPr lang="en-US" altLang="ko-KR" sz="1200" err="1">
                <a:solidFill>
                  <a:srgbClr val="FF0000"/>
                </a:solidFill>
              </a:rPr>
              <a:t>vm</a:t>
            </a:r>
            <a:r>
              <a:rPr lang="en-US" altLang="ko-KR" sz="1200">
                <a:solidFill>
                  <a:srgbClr val="FF0000"/>
                </a:solidFill>
              </a:rPr>
              <a:t> D:\</a:t>
            </a:r>
            <a:r>
              <a:rPr lang="en-US" altLang="ko-KR" sz="1200" smtClean="0">
                <a:solidFill>
                  <a:srgbClr val="FF0000"/>
                </a:solidFill>
              </a:rPr>
              <a:t>java\jdk1.6.0_15\jre\bin\javaw.exe</a:t>
            </a:r>
          </a:p>
          <a:p>
            <a:pPr lvl="2"/>
            <a:r>
              <a:rPr lang="ko-KR" altLang="en-US" smtClean="0"/>
              <a:t>초기 시작 시 워크스페이스는 </a:t>
            </a:r>
            <a:r>
              <a:rPr lang="en-US" altLang="ko-KR" smtClean="0"/>
              <a:t>D:\java\workspace_android </a:t>
            </a:r>
            <a:r>
              <a:rPr lang="ko-KR" altLang="en-US" smtClean="0"/>
              <a:t>로 설정</a:t>
            </a:r>
            <a:endParaRPr lang="en-US" altLang="ko-KR" smtClean="0"/>
          </a:p>
          <a:p>
            <a:pPr lvl="1"/>
            <a:r>
              <a:rPr lang="ko-KR" altLang="en-US" smtClean="0"/>
              <a:t>이클립스 실행</a:t>
            </a:r>
            <a:endParaRPr lang="en-US" altLang="ko-KR" smtClean="0"/>
          </a:p>
          <a:p>
            <a:pPr lvl="2"/>
            <a:r>
              <a:rPr lang="en-US" altLang="ko-KR" smtClean="0"/>
              <a:t>Help &gt; Install New Software </a:t>
            </a:r>
            <a:r>
              <a:rPr lang="ko-KR" altLang="en-US" smtClean="0"/>
              <a:t>클릭</a:t>
            </a:r>
            <a:endParaRPr lang="en-US" altLang="ko-KR" smtClean="0"/>
          </a:p>
          <a:p>
            <a:pPr lvl="2"/>
            <a:r>
              <a:rPr lang="en-US" altLang="ko-KR" smtClean="0"/>
              <a:t>Add </a:t>
            </a:r>
            <a:r>
              <a:rPr lang="ko-KR" altLang="en-US" smtClean="0"/>
              <a:t>버튼 클릭</a:t>
            </a:r>
            <a:endParaRPr lang="en-US" altLang="ko-KR" smtClean="0"/>
          </a:p>
          <a:p>
            <a:pPr lvl="2"/>
            <a:r>
              <a:rPr lang="ko-KR" altLang="en-US" smtClean="0"/>
              <a:t>다음과 같이 입력</a:t>
            </a:r>
            <a:endParaRPr lang="en-US" altLang="ko-KR" smtClean="0"/>
          </a:p>
          <a:p>
            <a:pPr lvl="3"/>
            <a:r>
              <a:rPr lang="en-US" altLang="ko-KR" smtClean="0"/>
              <a:t>Name: Android ADT</a:t>
            </a:r>
          </a:p>
          <a:p>
            <a:pPr lvl="3"/>
            <a:r>
              <a:rPr lang="en-US" altLang="ko-KR" smtClean="0"/>
              <a:t>Location: </a:t>
            </a:r>
            <a:r>
              <a:rPr lang="en-US" altLang="ko-KR" smtClean="0">
                <a:solidFill>
                  <a:srgbClr val="FF0000"/>
                </a:solidFill>
              </a:rPr>
              <a:t>https</a:t>
            </a:r>
            <a:r>
              <a:rPr lang="en-US" altLang="ko-KR">
                <a:solidFill>
                  <a:srgbClr val="FF0000"/>
                </a:solidFill>
              </a:rPr>
              <a:t>://dl-ssl.google.com/android/eclipse</a:t>
            </a:r>
            <a:r>
              <a:rPr lang="en-US" altLang="ko-KR" smtClean="0">
                <a:solidFill>
                  <a:srgbClr val="FF0000"/>
                </a:solidFill>
              </a:rPr>
              <a:t>/</a:t>
            </a:r>
          </a:p>
          <a:p>
            <a:pPr lvl="2"/>
            <a:r>
              <a:rPr lang="en-US" altLang="ko-KR" smtClean="0"/>
              <a:t>Developer Tools </a:t>
            </a:r>
            <a:r>
              <a:rPr lang="ko-KR" altLang="en-US" smtClean="0"/>
              <a:t>모두 선택 후 설치</a:t>
            </a:r>
            <a:endParaRPr lang="en-US" altLang="ko-KR" smtClean="0"/>
          </a:p>
          <a:p>
            <a:pPr lvl="2"/>
            <a:r>
              <a:rPr lang="ko-KR" altLang="en-US" smtClean="0"/>
              <a:t>상단 아이콘 메뉴에 설치한 </a:t>
            </a:r>
            <a:r>
              <a:rPr lang="en-US" altLang="ko-KR" smtClean="0"/>
              <a:t>ADT </a:t>
            </a:r>
            <a:r>
              <a:rPr lang="ko-KR" altLang="en-US" smtClean="0"/>
              <a:t>플러그인 메뉴가 생성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17</a:t>
            </a:fld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56" y="3789040"/>
            <a:ext cx="2736304" cy="94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683865"/>
            <a:ext cx="6814244" cy="57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86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이클립스 </a:t>
            </a:r>
            <a:r>
              <a:rPr lang="en-US" altLang="ko-KR"/>
              <a:t>ADT </a:t>
            </a:r>
            <a:r>
              <a:rPr lang="ko-KR" altLang="en-US"/>
              <a:t>플러그인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상단 메뉴의 </a:t>
            </a:r>
            <a:r>
              <a:rPr lang="en-US" altLang="ko-KR" smtClean="0"/>
              <a:t>Window &gt; Preferences </a:t>
            </a:r>
            <a:r>
              <a:rPr lang="ko-KR" altLang="en-US" smtClean="0"/>
              <a:t>실행</a:t>
            </a:r>
            <a:endParaRPr lang="en-US" altLang="ko-KR" smtClean="0"/>
          </a:p>
          <a:p>
            <a:pPr lvl="1"/>
            <a:r>
              <a:rPr lang="en-US" altLang="ko-KR" smtClean="0"/>
              <a:t>Android </a:t>
            </a:r>
            <a:r>
              <a:rPr lang="ko-KR" altLang="en-US" smtClean="0"/>
              <a:t>항목 클릭</a:t>
            </a:r>
            <a:endParaRPr lang="en-US" altLang="ko-KR" smtClean="0"/>
          </a:p>
          <a:p>
            <a:pPr lvl="1"/>
            <a:r>
              <a:rPr lang="en-US" altLang="ko-KR" smtClean="0"/>
              <a:t>SDK Location </a:t>
            </a:r>
            <a:r>
              <a:rPr lang="ko-KR" altLang="en-US" smtClean="0"/>
              <a:t>지정하고 </a:t>
            </a:r>
            <a:r>
              <a:rPr lang="en-US" altLang="ko-KR" smtClean="0"/>
              <a:t>Apply </a:t>
            </a:r>
            <a:r>
              <a:rPr lang="ko-KR" altLang="en-US" smtClean="0"/>
              <a:t>버튼을 클릭하면 설치된 </a:t>
            </a:r>
            <a:r>
              <a:rPr lang="en-US" altLang="ko-KR" smtClean="0"/>
              <a:t>SDK </a:t>
            </a:r>
            <a:r>
              <a:rPr lang="ko-KR" altLang="en-US" smtClean="0"/>
              <a:t>버전들이 나열됨</a:t>
            </a:r>
            <a:endParaRPr lang="en-US" altLang="ko-KR" smtClean="0"/>
          </a:p>
          <a:p>
            <a:r>
              <a:rPr lang="ko-KR" altLang="en-US" smtClean="0"/>
              <a:t>플러그인 업데이트</a:t>
            </a:r>
            <a:endParaRPr lang="en-US" altLang="ko-KR" smtClean="0"/>
          </a:p>
          <a:p>
            <a:pPr lvl="1"/>
            <a:r>
              <a:rPr lang="en-US" altLang="ko-KR" smtClean="0"/>
              <a:t>Help &gt; Check for Updates</a:t>
            </a:r>
          </a:p>
          <a:p>
            <a:pPr lvl="1"/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400" y="1052736"/>
            <a:ext cx="403191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2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이클립스 설정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이클립스의 </a:t>
            </a:r>
            <a:r>
              <a:rPr lang="en-US" altLang="ko-KR" smtClean="0"/>
              <a:t>Preferences </a:t>
            </a:r>
            <a:r>
              <a:rPr lang="ko-KR" altLang="en-US" smtClean="0"/>
              <a:t>에서 워크스페이스 기본 인코딩을 </a:t>
            </a:r>
            <a:r>
              <a:rPr lang="en-US" altLang="ko-KR" smtClean="0"/>
              <a:t>UTF-8</a:t>
            </a:r>
            <a:r>
              <a:rPr lang="ko-KR" altLang="en-US" smtClean="0"/>
              <a:t>로 설정한다</a:t>
            </a:r>
            <a:r>
              <a:rPr lang="en-US" altLang="ko-KR" smtClean="0"/>
              <a:t>.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19</a:t>
            </a:fld>
            <a:endParaRPr lang="ko-KR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580" y="1916832"/>
            <a:ext cx="3920840" cy="408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68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내용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안드로이드 </a:t>
            </a:r>
            <a:r>
              <a:rPr lang="en-US" altLang="ko-KR" smtClean="0"/>
              <a:t>SDK</a:t>
            </a:r>
            <a:r>
              <a:rPr lang="ko-KR" altLang="en-US" smtClean="0"/>
              <a:t>를 설치하고</a:t>
            </a:r>
            <a:r>
              <a:rPr lang="en-US" altLang="ko-KR" smtClean="0"/>
              <a:t>, </a:t>
            </a:r>
            <a:r>
              <a:rPr lang="ko-KR" altLang="en-US" smtClean="0"/>
              <a:t>개발 환경을 만들고</a:t>
            </a:r>
            <a:r>
              <a:rPr lang="en-US" altLang="ko-KR" smtClean="0"/>
              <a:t>, </a:t>
            </a:r>
            <a:r>
              <a:rPr lang="ko-KR" altLang="en-US" smtClean="0"/>
              <a:t>프로젝트를 디버그 하는 방법</a:t>
            </a:r>
            <a:endParaRPr lang="en-US" altLang="ko-KR" smtClean="0"/>
          </a:p>
          <a:p>
            <a:r>
              <a:rPr lang="ko-KR" altLang="en-US" smtClean="0"/>
              <a:t>모바일 설계 고려사항의 이해와 속도 및 효율성 최적화의 중요성</a:t>
            </a:r>
            <a:r>
              <a:rPr lang="en-US" altLang="ko-KR" smtClean="0"/>
              <a:t>, </a:t>
            </a:r>
            <a:r>
              <a:rPr lang="ko-KR" altLang="en-US" smtClean="0"/>
              <a:t>그리고 작은 화면과 모바일 데이터 연결을 고려한 설계 방법</a:t>
            </a:r>
            <a:endParaRPr lang="en-US" altLang="ko-KR" smtClean="0"/>
          </a:p>
          <a:p>
            <a:r>
              <a:rPr lang="ko-KR" altLang="en-US" smtClean="0"/>
              <a:t>안드로이드 가상 장치</a:t>
            </a:r>
            <a:r>
              <a:rPr lang="en-US" altLang="ko-KR" smtClean="0"/>
              <a:t>, </a:t>
            </a:r>
            <a:r>
              <a:rPr lang="ko-KR" altLang="en-US" smtClean="0"/>
              <a:t>에뮬레이터</a:t>
            </a:r>
            <a:r>
              <a:rPr lang="en-US" altLang="ko-KR" smtClean="0"/>
              <a:t>, </a:t>
            </a:r>
            <a:r>
              <a:rPr lang="ko-KR" altLang="en-US" smtClean="0"/>
              <a:t>개발자 도구의 사용법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483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생애 첫 번째 안드로이드 애플리케이션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프로젝트 생성</a:t>
            </a:r>
            <a:endParaRPr lang="en-US" altLang="ko-KR" smtClean="0"/>
          </a:p>
          <a:p>
            <a:pPr lvl="1"/>
            <a:r>
              <a:rPr lang="en-US" altLang="ko-KR" sz="1400" smtClean="0"/>
              <a:t>File &gt; New &gt; Project &gt; Android &gt; Android Project</a:t>
            </a:r>
          </a:p>
          <a:p>
            <a:pPr lvl="1"/>
            <a:r>
              <a:rPr lang="en-US" altLang="ko-KR" sz="1400" smtClean="0"/>
              <a:t>Project name: HelloWorld</a:t>
            </a:r>
          </a:p>
          <a:p>
            <a:pPr lvl="1"/>
            <a:r>
              <a:rPr lang="en-US" altLang="ko-KR" sz="1400" smtClean="0"/>
              <a:t>Buile Target: Android 2.2</a:t>
            </a:r>
          </a:p>
          <a:p>
            <a:pPr lvl="1"/>
            <a:r>
              <a:rPr lang="en-US" altLang="ko-KR" sz="1400" smtClean="0"/>
              <a:t>Appliocation name: HelloWorld</a:t>
            </a:r>
            <a:endParaRPr lang="en-US" altLang="ko-KR" sz="1400"/>
          </a:p>
          <a:p>
            <a:pPr lvl="1"/>
            <a:r>
              <a:rPr lang="en-US" altLang="ko-KR" sz="1400" smtClean="0"/>
              <a:t>Package Name: com.paad.helloworld</a:t>
            </a:r>
            <a:endParaRPr lang="en-US" altLang="ko-KR" sz="1400"/>
          </a:p>
          <a:p>
            <a:pPr lvl="1"/>
            <a:r>
              <a:rPr lang="en-US" altLang="ko-KR" sz="1400" err="1" smtClean="0"/>
              <a:t>Creat</a:t>
            </a:r>
            <a:r>
              <a:rPr lang="en-US" altLang="ko-KR" sz="1400" smtClean="0"/>
              <a:t> Activity:HelloWorld</a:t>
            </a:r>
            <a:endParaRPr lang="en-US" altLang="ko-KR" sz="1400"/>
          </a:p>
          <a:p>
            <a:pPr lvl="1"/>
            <a:r>
              <a:rPr lang="en-US" altLang="ko-KR" sz="1400" smtClean="0"/>
              <a:t>Min SDK Version: 8</a:t>
            </a:r>
          </a:p>
          <a:p>
            <a:pPr lvl="1"/>
            <a:r>
              <a:rPr lang="en-US" altLang="ko-KR" sz="1400" smtClean="0"/>
              <a:t>Finish </a:t>
            </a:r>
            <a:r>
              <a:rPr lang="ko-KR" altLang="en-US" sz="1400" smtClean="0"/>
              <a:t>버튼 클릭</a:t>
            </a:r>
            <a:endParaRPr lang="en-US" altLang="ko-KR" sz="1400"/>
          </a:p>
          <a:p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547" y="1772816"/>
            <a:ext cx="2856367" cy="441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052736"/>
            <a:ext cx="1739466" cy="3036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55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시작 구성 만들기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애플리케이션의 실행과 디버깅에 대해 서로 다른 시작 구성을 지정할 수 있다</a:t>
            </a:r>
            <a:r>
              <a:rPr lang="en-US" altLang="ko-KR" smtClean="0"/>
              <a:t>.</a:t>
            </a:r>
          </a:p>
          <a:p>
            <a:r>
              <a:rPr lang="ko-KR" altLang="en-US" smtClean="0"/>
              <a:t>시작 구성 만들기</a:t>
            </a:r>
            <a:endParaRPr lang="en-US" altLang="ko-KR" smtClean="0"/>
          </a:p>
          <a:p>
            <a:pPr lvl="1"/>
            <a:r>
              <a:rPr lang="ko-KR" altLang="en-US" sz="1600" smtClean="0"/>
              <a:t>해당 프로젝트를 선택</a:t>
            </a:r>
            <a:endParaRPr lang="en-US" altLang="ko-KR" sz="1600" smtClean="0"/>
          </a:p>
          <a:p>
            <a:pPr lvl="1"/>
            <a:r>
              <a:rPr lang="en-US" altLang="ko-KR" sz="1600" smtClean="0"/>
              <a:t>Run </a:t>
            </a:r>
            <a:r>
              <a:rPr lang="ko-KR" altLang="en-US" sz="1600" smtClean="0"/>
              <a:t>메뉴의 </a:t>
            </a:r>
            <a:r>
              <a:rPr lang="en-US" altLang="ko-KR" sz="1600" smtClean="0"/>
              <a:t>Run Configurations </a:t>
            </a:r>
            <a:r>
              <a:rPr lang="ko-KR" altLang="en-US" sz="1600" smtClean="0"/>
              <a:t>선택</a:t>
            </a:r>
            <a:endParaRPr lang="en-US" altLang="ko-KR" sz="1600"/>
          </a:p>
          <a:p>
            <a:pPr lvl="1"/>
            <a:r>
              <a:rPr lang="en-US" altLang="ko-KR" sz="1600" smtClean="0"/>
              <a:t>Android Application </a:t>
            </a:r>
            <a:r>
              <a:rPr lang="ko-KR" altLang="en-US" sz="1600" smtClean="0"/>
              <a:t>선택</a:t>
            </a:r>
            <a:r>
              <a:rPr lang="en-US" altLang="ko-KR" sz="1600" smtClean="0"/>
              <a:t>, </a:t>
            </a:r>
            <a:r>
              <a:rPr lang="ko-KR" altLang="en-US" sz="1600" smtClean="0"/>
              <a:t>마우스 우측 클릭후 </a:t>
            </a:r>
            <a:r>
              <a:rPr lang="en-US" altLang="ko-KR" sz="1600" smtClean="0"/>
              <a:t>New </a:t>
            </a:r>
            <a:r>
              <a:rPr lang="ko-KR" altLang="en-US" sz="1600" smtClean="0"/>
              <a:t>선택</a:t>
            </a:r>
            <a:endParaRPr lang="en-US" altLang="ko-KR" sz="1600" smtClean="0"/>
          </a:p>
          <a:p>
            <a:pPr lvl="1"/>
            <a:r>
              <a:rPr lang="en-US" altLang="ko-KR" sz="1600" smtClean="0"/>
              <a:t>Name: HelloWorld</a:t>
            </a:r>
          </a:p>
          <a:p>
            <a:pPr lvl="1"/>
            <a:r>
              <a:rPr lang="en-US" altLang="ko-KR" sz="1600" smtClean="0"/>
              <a:t>Project: HelloWorld </a:t>
            </a:r>
            <a:r>
              <a:rPr lang="ko-KR" altLang="en-US" sz="1600" smtClean="0"/>
              <a:t>선택</a:t>
            </a:r>
            <a:endParaRPr lang="en-US" altLang="ko-KR" sz="1600" smtClean="0"/>
          </a:p>
          <a:p>
            <a:pPr lvl="1"/>
            <a:r>
              <a:rPr lang="en-US" altLang="ko-KR" sz="1600" smtClean="0"/>
              <a:t>Launch Action: </a:t>
            </a:r>
            <a:r>
              <a:rPr lang="en-US" altLang="ko-KR" sz="1600"/>
              <a:t>L</a:t>
            </a:r>
            <a:r>
              <a:rPr lang="en-US" altLang="ko-KR" sz="1600" smtClean="0"/>
              <a:t>aunch Default Activity</a:t>
            </a:r>
            <a:endParaRPr lang="en-US" altLang="ko-KR" smtClean="0"/>
          </a:p>
          <a:p>
            <a:pPr lvl="1"/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3888432" cy="338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35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시작 구성 만들기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Target </a:t>
            </a:r>
            <a:r>
              <a:rPr lang="ko-KR" altLang="en-US" smtClean="0"/>
              <a:t>탭에서 시작할 </a:t>
            </a:r>
            <a:r>
              <a:rPr lang="en-US" altLang="ko-KR" smtClean="0"/>
              <a:t>AVD</a:t>
            </a:r>
            <a:r>
              <a:rPr lang="ko-KR" altLang="en-US" smtClean="0"/>
              <a:t>를 선택</a:t>
            </a:r>
            <a:endParaRPr lang="en-US" altLang="ko-KR" smtClean="0"/>
          </a:p>
          <a:p>
            <a:pPr lvl="1"/>
            <a:r>
              <a:rPr lang="ko-KR" altLang="en-US" smtClean="0"/>
              <a:t>앞</a:t>
            </a:r>
            <a:r>
              <a:rPr lang="ko-KR" altLang="en-US"/>
              <a:t>서</a:t>
            </a:r>
            <a:r>
              <a:rPr lang="ko-KR" altLang="en-US" smtClean="0"/>
              <a:t> 만들어둔 </a:t>
            </a:r>
            <a:r>
              <a:rPr lang="en-US" altLang="ko-KR" smtClean="0"/>
              <a:t>Android_2.2 </a:t>
            </a:r>
            <a:r>
              <a:rPr lang="ko-KR" altLang="en-US" smtClean="0"/>
              <a:t>선택</a:t>
            </a:r>
            <a:endParaRPr lang="en-US" altLang="ko-KR" smtClean="0"/>
          </a:p>
          <a:p>
            <a:pPr lvl="1"/>
            <a:r>
              <a:rPr lang="ko-KR" altLang="en-US" smtClean="0"/>
              <a:t>네트워크 속도</a:t>
            </a:r>
            <a:r>
              <a:rPr lang="en-US" altLang="ko-KR" smtClean="0"/>
              <a:t>:</a:t>
            </a:r>
            <a:r>
              <a:rPr lang="ko-KR" altLang="en-US" smtClean="0"/>
              <a:t> </a:t>
            </a:r>
            <a:r>
              <a:rPr lang="en-US" altLang="ko-KR" smtClean="0"/>
              <a:t>Full</a:t>
            </a:r>
          </a:p>
          <a:p>
            <a:pPr lvl="1"/>
            <a:r>
              <a:rPr lang="en-US" altLang="ko-KR" smtClean="0"/>
              <a:t>AVD </a:t>
            </a:r>
            <a:r>
              <a:rPr lang="ko-KR" altLang="en-US" smtClean="0"/>
              <a:t>시작시 데이터 지우거나 부팅 애니메이션 비활성화 할 수 있음</a:t>
            </a:r>
            <a:r>
              <a:rPr lang="en-US" altLang="ko-KR" smtClean="0"/>
              <a:t>.</a:t>
            </a:r>
          </a:p>
          <a:p>
            <a:r>
              <a:rPr lang="en-US" altLang="ko-KR" smtClean="0"/>
              <a:t>Common </a:t>
            </a:r>
            <a:r>
              <a:rPr lang="ko-KR" altLang="en-US" smtClean="0"/>
              <a:t>탭에서 기타 설정</a:t>
            </a:r>
            <a:endParaRPr lang="en-US" altLang="ko-KR" smtClean="0"/>
          </a:p>
        </p:txBody>
      </p:sp>
      <p:sp>
        <p:nvSpPr>
          <p:cNvPr id="6" name="내용 개체 틀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638" y="1052736"/>
            <a:ext cx="3829500" cy="333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00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애플리케이션 실행</a:t>
            </a:r>
            <a:r>
              <a:rPr lang="en-US" altLang="ko-KR" smtClean="0"/>
              <a:t>, </a:t>
            </a:r>
            <a:r>
              <a:rPr lang="ko-KR" altLang="en-US" smtClean="0"/>
              <a:t>디버깅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mtClean="0"/>
              <a:t>디버깅을 위해서라면 </a:t>
            </a:r>
            <a:r>
              <a:rPr lang="en-US" altLang="ko-KR" smtClean="0"/>
              <a:t>Run &gt; Debug Configuration </a:t>
            </a:r>
            <a:r>
              <a:rPr lang="ko-KR" altLang="en-US" smtClean="0"/>
              <a:t>구성을 만들어서 실행하면 되는데</a:t>
            </a:r>
            <a:r>
              <a:rPr lang="en-US" altLang="ko-KR" smtClean="0"/>
              <a:t>, </a:t>
            </a:r>
            <a:r>
              <a:rPr lang="ko-KR" altLang="en-US" smtClean="0"/>
              <a:t>이때 이클립스 디버거가 부착됨</a:t>
            </a:r>
            <a:endParaRPr lang="en-US" altLang="ko-KR" smtClean="0"/>
          </a:p>
          <a:p>
            <a:r>
              <a:rPr lang="ko-KR" altLang="en-US" smtClean="0"/>
              <a:t>실행</a:t>
            </a:r>
            <a:r>
              <a:rPr lang="en-US" altLang="ko-KR" smtClean="0"/>
              <a:t>, </a:t>
            </a:r>
            <a:r>
              <a:rPr lang="ko-KR" altLang="en-US" smtClean="0"/>
              <a:t>디버그 과정</a:t>
            </a:r>
            <a:endParaRPr lang="en-US" altLang="ko-KR" smtClean="0"/>
          </a:p>
          <a:p>
            <a:pPr lvl="1"/>
            <a:r>
              <a:rPr lang="ko-KR" altLang="en-US" smtClean="0"/>
              <a:t>현재 프로젝트를 컴파일하고 이를 안드로이드 실행이미지</a:t>
            </a:r>
            <a:r>
              <a:rPr lang="en-US" altLang="ko-KR" smtClean="0"/>
              <a:t>(.dex)</a:t>
            </a:r>
            <a:r>
              <a:rPr lang="ko-KR" altLang="en-US" smtClean="0"/>
              <a:t>로 변환</a:t>
            </a:r>
            <a:endParaRPr lang="en-US" altLang="ko-KR" smtClean="0"/>
          </a:p>
          <a:p>
            <a:pPr lvl="1"/>
            <a:r>
              <a:rPr lang="ko-KR" altLang="en-US" smtClean="0"/>
              <a:t>실행이미지와 외부 리소스들을 안드로이디 패키지</a:t>
            </a:r>
            <a:r>
              <a:rPr lang="en-US" altLang="ko-KR" smtClean="0"/>
              <a:t>(.apk)</a:t>
            </a:r>
            <a:r>
              <a:rPr lang="ko-KR" altLang="en-US" smtClean="0"/>
              <a:t>로 묶음</a:t>
            </a:r>
            <a:endParaRPr lang="en-US" altLang="ko-KR" smtClean="0"/>
          </a:p>
          <a:p>
            <a:pPr lvl="1"/>
            <a:r>
              <a:rPr lang="ko-KR" altLang="en-US" smtClean="0"/>
              <a:t>선택한 가상 장치를 시작</a:t>
            </a:r>
            <a:r>
              <a:rPr lang="en-US" altLang="ko-KR" smtClean="0"/>
              <a:t>(</a:t>
            </a:r>
            <a:r>
              <a:rPr lang="ko-KR" altLang="en-US" smtClean="0"/>
              <a:t>실행중이지 않을 경우</a:t>
            </a:r>
            <a:r>
              <a:rPr lang="en-US" altLang="ko-KR" smtClean="0"/>
              <a:t>)</a:t>
            </a:r>
          </a:p>
          <a:p>
            <a:pPr lvl="1"/>
            <a:r>
              <a:rPr lang="ko-KR" altLang="en-US" smtClean="0"/>
              <a:t>애플리케이션을 대상 장치에 설치</a:t>
            </a:r>
            <a:endParaRPr lang="en-US" altLang="ko-KR" smtClean="0"/>
          </a:p>
          <a:p>
            <a:pPr lvl="1"/>
            <a:r>
              <a:rPr lang="ko-KR" altLang="en-US" smtClean="0"/>
              <a:t>애플리케이션을 시작</a:t>
            </a:r>
            <a:endParaRPr lang="en-US" altLang="ko-KR" smtClean="0"/>
          </a:p>
          <a:p>
            <a:r>
              <a:rPr lang="ko-KR" altLang="en-US" smtClean="0"/>
              <a:t>이클립스에서 패키지 실행은 패키지명을 선택하고 </a:t>
            </a:r>
            <a:r>
              <a:rPr lang="en-US" altLang="ko-KR" smtClean="0"/>
              <a:t>Run &gt; Run </a:t>
            </a:r>
            <a:r>
              <a:rPr lang="ko-KR" altLang="en-US" smtClean="0"/>
              <a:t>을 실행</a:t>
            </a:r>
            <a:endParaRPr lang="en-US" altLang="ko-KR" smtClean="0"/>
          </a:p>
          <a:p>
            <a:pPr lvl="1"/>
            <a:r>
              <a:rPr lang="ko-KR" altLang="en-US" smtClean="0"/>
              <a:t>또는</a:t>
            </a:r>
            <a:r>
              <a:rPr lang="en-US" altLang="ko-KR" smtClean="0"/>
              <a:t>,</a:t>
            </a:r>
            <a:r>
              <a:rPr lang="ko-KR" altLang="en-US" smtClean="0"/>
              <a:t> 패키지명을 선택하고 마우스 우측버튼 클릭후 </a:t>
            </a:r>
            <a:r>
              <a:rPr lang="en-US" altLang="ko-KR" smtClean="0"/>
              <a:t>Run As &gt; Android Application </a:t>
            </a:r>
            <a:r>
              <a:rPr lang="ko-KR" altLang="en-US" smtClean="0"/>
              <a:t>을 선택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78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HelloWorld</a:t>
            </a:r>
            <a:r>
              <a:rPr lang="ko-KR" altLang="en-US" smtClean="0"/>
              <a:t> 이해하기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ko-KR" altLang="en-US" sz="1600"/>
          </a:p>
        </p:txBody>
      </p:sp>
      <p:sp>
        <p:nvSpPr>
          <p:cNvPr id="7" name="내용 개체 틀 6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/>
              <a:t>Activity</a:t>
            </a:r>
            <a:r>
              <a:rPr lang="ko-KR" altLang="en-US"/>
              <a:t>는 화면에서 사용자와 상호작용하는 애플리케이션 구성요소들을 위한 기반 </a:t>
            </a:r>
            <a:r>
              <a:rPr lang="ko-KR" altLang="en-US" smtClean="0"/>
              <a:t>클래스</a:t>
            </a:r>
            <a:endParaRPr lang="en-US" altLang="ko-KR"/>
          </a:p>
          <a:p>
            <a:r>
              <a:rPr lang="ko-KR" altLang="en-US"/>
              <a:t>전통적인 데스크톱 개발에서의 </a:t>
            </a:r>
            <a:r>
              <a:rPr lang="en-US" altLang="ko-KR"/>
              <a:t>Form</a:t>
            </a:r>
            <a:r>
              <a:rPr lang="ko-KR" altLang="en-US"/>
              <a:t>과 </a:t>
            </a:r>
            <a:r>
              <a:rPr lang="ko-KR" altLang="en-US" smtClean="0"/>
              <a:t>유사</a:t>
            </a:r>
            <a:endParaRPr lang="en-US" altLang="ko-KR"/>
          </a:p>
          <a:p>
            <a:r>
              <a:rPr lang="en-US" altLang="ko-KR"/>
              <a:t>Activity </a:t>
            </a:r>
            <a:r>
              <a:rPr lang="ko-KR" altLang="en-US"/>
              <a:t>확장하는 클래스 작성</a:t>
            </a:r>
            <a:endParaRPr lang="en-US" altLang="ko-KR"/>
          </a:p>
          <a:p>
            <a:pPr lvl="1"/>
            <a:r>
              <a:rPr lang="en-US" altLang="ko-KR" sz="1600"/>
              <a:t>onCreate </a:t>
            </a:r>
            <a:r>
              <a:rPr lang="ko-KR" altLang="en-US" sz="1600"/>
              <a:t>메서드 재정의</a:t>
            </a:r>
            <a:endParaRPr lang="en-US" altLang="ko-KR" sz="1600"/>
          </a:p>
          <a:p>
            <a:pPr lvl="2"/>
            <a:r>
              <a:rPr lang="ko-KR" altLang="en-US" sz="1400" smtClean="0"/>
              <a:t>수퍼클래스의 </a:t>
            </a:r>
            <a:r>
              <a:rPr lang="en-US" altLang="ko-KR" sz="1400"/>
              <a:t>onCreate </a:t>
            </a:r>
            <a:r>
              <a:rPr lang="ko-KR" altLang="en-US" sz="1400"/>
              <a:t>메서드 호출</a:t>
            </a:r>
            <a:endParaRPr lang="en-US" altLang="ko-KR" sz="1400"/>
          </a:p>
          <a:p>
            <a:pPr lvl="2"/>
            <a:r>
              <a:rPr lang="en-US" altLang="ko-KR" sz="1400"/>
              <a:t>setContentView </a:t>
            </a:r>
            <a:r>
              <a:rPr lang="ko-KR" altLang="en-US" sz="1400"/>
              <a:t>메서드를 사용하여 </a:t>
            </a:r>
            <a:r>
              <a:rPr lang="en-US" altLang="ko-KR" sz="1400"/>
              <a:t>/res/layout</a:t>
            </a:r>
            <a:r>
              <a:rPr lang="ko-KR" altLang="en-US" sz="1400"/>
              <a:t> 폴더 내의 </a:t>
            </a:r>
            <a:r>
              <a:rPr lang="en-US" altLang="ko-KR" sz="1400"/>
              <a:t>main.xml </a:t>
            </a:r>
            <a:r>
              <a:rPr lang="ko-KR" altLang="en-US" sz="1400"/>
              <a:t>파일의 레이아웃 정의대로 부풀린다</a:t>
            </a:r>
            <a:r>
              <a:rPr lang="en-US" altLang="ko-KR" sz="1400"/>
              <a:t>.</a:t>
            </a:r>
          </a:p>
          <a:p>
            <a:r>
              <a:rPr lang="ko-KR" altLang="en-US"/>
              <a:t>리소스는 </a:t>
            </a:r>
            <a:r>
              <a:rPr lang="en-US" altLang="ko-KR"/>
              <a:t>res </a:t>
            </a:r>
            <a:r>
              <a:rPr lang="ko-KR" altLang="en-US"/>
              <a:t>폴더 내에 </a:t>
            </a:r>
            <a:r>
              <a:rPr lang="ko-KR" altLang="en-US" smtClean="0"/>
              <a:t>저장</a:t>
            </a:r>
            <a:endParaRPr lang="en-US" altLang="ko-KR"/>
          </a:p>
          <a:p>
            <a:pPr lvl="1"/>
            <a:r>
              <a:rPr lang="en-US" altLang="ko-KR" sz="1600"/>
              <a:t>drawable, layout, values </a:t>
            </a:r>
            <a:r>
              <a:rPr lang="ko-KR" altLang="en-US" sz="1600"/>
              <a:t>폴더</a:t>
            </a:r>
            <a:endParaRPr lang="en-US" altLang="ko-KR" sz="1600"/>
          </a:p>
          <a:p>
            <a:pPr lvl="1"/>
            <a:r>
              <a:rPr lang="en-US" altLang="ko-KR" sz="1600"/>
              <a:t>ADT </a:t>
            </a:r>
            <a:r>
              <a:rPr lang="ko-KR" altLang="en-US" sz="1600"/>
              <a:t>플러그인은 이 리소스를 해석하여 </a:t>
            </a:r>
            <a:r>
              <a:rPr lang="en-US" altLang="ko-KR" sz="1600"/>
              <a:t>R.class </a:t>
            </a:r>
            <a:r>
              <a:rPr lang="ko-KR" altLang="en-US" sz="1600"/>
              <a:t>에 각 리소스들의 </a:t>
            </a:r>
            <a:r>
              <a:rPr lang="en-US" altLang="ko-KR" sz="1600"/>
              <a:t>ID</a:t>
            </a:r>
            <a:r>
              <a:rPr lang="ko-KR" altLang="en-US" sz="1600"/>
              <a:t>를 등록해 두기 때문에 </a:t>
            </a:r>
            <a:r>
              <a:rPr lang="en-US" altLang="ko-KR" sz="1600"/>
              <a:t>R </a:t>
            </a:r>
            <a:r>
              <a:rPr lang="ko-KR" altLang="en-US" sz="1600"/>
              <a:t>클래스를 통해 리소스에 접근할 수 있다</a:t>
            </a:r>
            <a:r>
              <a:rPr lang="en-US" altLang="ko-KR" sz="1600" smtClean="0"/>
              <a:t>.</a:t>
            </a:r>
            <a:endParaRPr lang="ko-KR" altLang="en-US" sz="1600"/>
          </a:p>
        </p:txBody>
      </p:sp>
      <p:sp>
        <p:nvSpPr>
          <p:cNvPr id="6" name="TextBox 5"/>
          <p:cNvSpPr txBox="1"/>
          <p:nvPr/>
        </p:nvSpPr>
        <p:spPr>
          <a:xfrm>
            <a:off x="467544" y="1052736"/>
            <a:ext cx="3990711" cy="21698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900" b="1" smtClean="0">
                <a:ea typeface="나눔고딕코딩" pitchFamily="49" charset="-127"/>
              </a:rPr>
              <a:t>// HelloWorld.java</a:t>
            </a:r>
          </a:p>
          <a:p>
            <a:endParaRPr lang="en-US" altLang="ko-KR" sz="900" b="1" smtClean="0">
              <a:ea typeface="나눔고딕코딩" pitchFamily="49" charset="-127"/>
            </a:endParaRPr>
          </a:p>
          <a:p>
            <a:r>
              <a:rPr lang="en-US" altLang="ko-KR" sz="900" b="1"/>
              <a:t>package </a:t>
            </a:r>
            <a:r>
              <a:rPr lang="en-US" altLang="ko-KR" sz="900" b="1" smtClean="0"/>
              <a:t>com.paad.helloworld;</a:t>
            </a:r>
          </a:p>
          <a:p>
            <a:endParaRPr lang="en-US" altLang="ko-KR" sz="900" b="1">
              <a:ea typeface="나눔고딕코딩" pitchFamily="49" charset="-127"/>
            </a:endParaRPr>
          </a:p>
          <a:p>
            <a:r>
              <a:rPr lang="en-US" altLang="ko-KR" sz="900" b="1">
                <a:ea typeface="나눔고딕코딩" pitchFamily="49" charset="-127"/>
              </a:rPr>
              <a:t>import android.app.Activity;</a:t>
            </a:r>
          </a:p>
          <a:p>
            <a:r>
              <a:rPr lang="en-US" altLang="ko-KR" sz="900" b="1">
                <a:ea typeface="나눔고딕코딩" pitchFamily="49" charset="-127"/>
              </a:rPr>
              <a:t>import android.os.Bundle;</a:t>
            </a:r>
          </a:p>
          <a:p>
            <a:endParaRPr lang="en-US" altLang="ko-KR" sz="900" b="1">
              <a:ea typeface="나눔고딕코딩" pitchFamily="49" charset="-127"/>
            </a:endParaRPr>
          </a:p>
          <a:p>
            <a:r>
              <a:rPr lang="en-US" altLang="ko-KR" sz="900" b="1">
                <a:ea typeface="나눔고딕코딩" pitchFamily="49" charset="-127"/>
              </a:rPr>
              <a:t>public class </a:t>
            </a:r>
            <a:r>
              <a:rPr lang="en-US" altLang="ko-KR" sz="900" b="1">
                <a:solidFill>
                  <a:srgbClr val="FF0000"/>
                </a:solidFill>
                <a:ea typeface="나눔고딕코딩" pitchFamily="49" charset="-127"/>
              </a:rPr>
              <a:t>HelloWorld</a:t>
            </a:r>
            <a:r>
              <a:rPr lang="en-US" altLang="ko-KR" sz="900" b="1">
                <a:ea typeface="나눔고딕코딩" pitchFamily="49" charset="-127"/>
              </a:rPr>
              <a:t> extends </a:t>
            </a:r>
            <a:r>
              <a:rPr lang="en-US" altLang="ko-KR" sz="900" b="1">
                <a:solidFill>
                  <a:srgbClr val="FF0000"/>
                </a:solidFill>
                <a:ea typeface="나눔고딕코딩" pitchFamily="49" charset="-127"/>
              </a:rPr>
              <a:t>Activity</a:t>
            </a:r>
            <a:r>
              <a:rPr lang="en-US" altLang="ko-KR" sz="900" b="1">
                <a:ea typeface="나눔고딕코딩" pitchFamily="49" charset="-127"/>
              </a:rPr>
              <a:t> {</a:t>
            </a:r>
          </a:p>
          <a:p>
            <a:r>
              <a:rPr lang="en-US" altLang="ko-KR" sz="900" b="1">
                <a:ea typeface="나눔고딕코딩" pitchFamily="49" charset="-127"/>
              </a:rPr>
              <a:t>    /** Called when the activity is first created. */</a:t>
            </a:r>
          </a:p>
          <a:p>
            <a:r>
              <a:rPr lang="en-US" altLang="ko-KR" sz="900" b="1">
                <a:ea typeface="나눔고딕코딩" pitchFamily="49" charset="-127"/>
              </a:rPr>
              <a:t>    @Override</a:t>
            </a:r>
          </a:p>
          <a:p>
            <a:r>
              <a:rPr lang="en-US" altLang="ko-KR" sz="900" b="1">
                <a:ea typeface="나눔고딕코딩" pitchFamily="49" charset="-127"/>
              </a:rPr>
              <a:t>    public void </a:t>
            </a:r>
            <a:r>
              <a:rPr lang="en-US" altLang="ko-KR" sz="900" b="1">
                <a:solidFill>
                  <a:srgbClr val="FF0000"/>
                </a:solidFill>
                <a:ea typeface="나눔고딕코딩" pitchFamily="49" charset="-127"/>
              </a:rPr>
              <a:t>onCreate</a:t>
            </a:r>
            <a:r>
              <a:rPr lang="en-US" altLang="ko-KR" sz="900" b="1">
                <a:ea typeface="나눔고딕코딩" pitchFamily="49" charset="-127"/>
              </a:rPr>
              <a:t>(Bundle savedInstanceState) {</a:t>
            </a:r>
          </a:p>
          <a:p>
            <a:r>
              <a:rPr lang="en-US" altLang="ko-KR" sz="900" b="1">
                <a:ea typeface="나눔고딕코딩" pitchFamily="49" charset="-127"/>
              </a:rPr>
              <a:t>        super.onCreate(savedInstanceState);</a:t>
            </a:r>
          </a:p>
          <a:p>
            <a:r>
              <a:rPr lang="en-US" altLang="ko-KR" sz="900" b="1">
                <a:ea typeface="나눔고딕코딩" pitchFamily="49" charset="-127"/>
              </a:rPr>
              <a:t>        </a:t>
            </a:r>
            <a:r>
              <a:rPr lang="en-US" altLang="ko-KR" sz="900" b="1">
                <a:solidFill>
                  <a:srgbClr val="FF0000"/>
                </a:solidFill>
                <a:ea typeface="나눔고딕코딩" pitchFamily="49" charset="-127"/>
              </a:rPr>
              <a:t>setContentView(R.layout.main</a:t>
            </a:r>
            <a:r>
              <a:rPr lang="en-US" altLang="ko-KR" sz="900" b="1">
                <a:ea typeface="나눔고딕코딩" pitchFamily="49" charset="-127"/>
              </a:rPr>
              <a:t>);</a:t>
            </a:r>
          </a:p>
          <a:p>
            <a:r>
              <a:rPr lang="en-US" altLang="ko-KR" sz="900" b="1">
                <a:ea typeface="나눔고딕코딩" pitchFamily="49" charset="-127"/>
              </a:rPr>
              <a:t>    }</a:t>
            </a:r>
          </a:p>
          <a:p>
            <a:r>
              <a:rPr lang="en-US" altLang="ko-KR" sz="900" b="1">
                <a:ea typeface="나눔고딕코딩" pitchFamily="49" charset="-127"/>
              </a:rPr>
              <a:t>}</a:t>
            </a:r>
            <a:endParaRPr lang="ko-KR" altLang="en-US" sz="900">
              <a:ea typeface="나눔고딕코딩" pitchFamily="49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95" y="3429000"/>
            <a:ext cx="1814513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29001"/>
            <a:ext cx="1543944" cy="26955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76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UI </a:t>
            </a:r>
            <a:r>
              <a:rPr lang="ko-KR" altLang="en-US" smtClean="0"/>
              <a:t>구현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안드로이드에서의 </a:t>
            </a:r>
            <a:r>
              <a:rPr lang="en-US" altLang="ko-KR" smtClean="0"/>
              <a:t>UI </a:t>
            </a:r>
            <a:r>
              <a:rPr lang="ko-KR" altLang="en-US" smtClean="0"/>
              <a:t>구현은 </a:t>
            </a:r>
            <a:r>
              <a:rPr lang="en-US" altLang="ko-KR" smtClean="0"/>
              <a:t>UI </a:t>
            </a:r>
            <a:r>
              <a:rPr lang="ko-KR" altLang="en-US" smtClean="0"/>
              <a:t>내용을 </a:t>
            </a:r>
            <a:r>
              <a:rPr lang="en-US" altLang="ko-KR" smtClean="0"/>
              <a:t>XML</a:t>
            </a:r>
            <a:r>
              <a:rPr lang="ko-KR" altLang="en-US" smtClean="0"/>
              <a:t>로 정의한 다음</a:t>
            </a:r>
            <a:r>
              <a:rPr lang="en-US" altLang="ko-KR" smtClean="0"/>
              <a:t>, </a:t>
            </a:r>
            <a:r>
              <a:rPr lang="ko-KR" altLang="en-US" smtClean="0"/>
              <a:t>정의한 리소스를 인플레이션하여 액티비티에 보여준다</a:t>
            </a:r>
            <a:r>
              <a:rPr lang="en-US" altLang="ko-KR" smtClean="0"/>
              <a:t>.</a:t>
            </a:r>
          </a:p>
          <a:p>
            <a:pPr lvl="1"/>
            <a:r>
              <a:rPr lang="en-US" altLang="ko-KR" smtClean="0"/>
              <a:t>UI </a:t>
            </a:r>
            <a:r>
              <a:rPr lang="ko-KR" altLang="en-US" smtClean="0"/>
              <a:t>디자인과 애플리케이션 로직을 분리</a:t>
            </a:r>
            <a:endParaRPr lang="en-US" altLang="ko-KR" smtClean="0"/>
          </a:p>
          <a:p>
            <a:pPr lvl="1"/>
            <a:r>
              <a:rPr lang="ko-KR" altLang="en-US" smtClean="0"/>
              <a:t>코드에서 </a:t>
            </a:r>
            <a:r>
              <a:rPr lang="en-US" altLang="ko-KR" smtClean="0"/>
              <a:t>UI </a:t>
            </a:r>
            <a:r>
              <a:rPr lang="ko-KR" altLang="en-US" smtClean="0"/>
              <a:t>요소에 접근하기 위해서는 </a:t>
            </a:r>
            <a:r>
              <a:rPr lang="en-US" altLang="ko-KR" smtClean="0"/>
              <a:t>XML </a:t>
            </a:r>
            <a:r>
              <a:rPr lang="ko-KR" altLang="en-US" smtClean="0"/>
              <a:t>내에서 각 요소에 </a:t>
            </a:r>
            <a:r>
              <a:rPr lang="en-US" altLang="ko-KR" smtClean="0"/>
              <a:t>id</a:t>
            </a:r>
            <a:r>
              <a:rPr lang="ko-KR" altLang="en-US" smtClean="0"/>
              <a:t>를 정의한 다음</a:t>
            </a:r>
            <a:r>
              <a:rPr lang="en-US" altLang="ko-KR" smtClean="0"/>
              <a:t>, </a:t>
            </a:r>
            <a:r>
              <a:rPr lang="ko-KR" altLang="en-US" smtClean="0"/>
              <a:t>코드에서 </a:t>
            </a:r>
            <a:r>
              <a:rPr lang="en-US" altLang="ko-KR" smtClean="0"/>
              <a:t>findViewById </a:t>
            </a:r>
            <a:r>
              <a:rPr lang="ko-KR" altLang="en-US" smtClean="0"/>
              <a:t>메서드를 사용하여 해당 요소의 </a:t>
            </a:r>
            <a:r>
              <a:rPr lang="en-US" altLang="ko-KR" smtClean="0"/>
              <a:t>id</a:t>
            </a:r>
            <a:r>
              <a:rPr lang="ko-KR" altLang="en-US" smtClean="0"/>
              <a:t>를 얻어오면 해당 객체를 가져올 수 있다</a:t>
            </a:r>
            <a:r>
              <a:rPr lang="en-US" altLang="ko-KR" smtClean="0"/>
              <a:t>.</a:t>
            </a:r>
          </a:p>
          <a:p>
            <a:r>
              <a:rPr lang="ko-KR" altLang="en-US" smtClean="0"/>
              <a:t>레이아웃 </a:t>
            </a:r>
            <a:r>
              <a:rPr lang="en-US" altLang="ko-KR" smtClean="0"/>
              <a:t>xml</a:t>
            </a:r>
            <a:r>
              <a:rPr lang="ko-KR" altLang="en-US" smtClean="0"/>
              <a:t>인 </a:t>
            </a:r>
            <a:r>
              <a:rPr lang="en-US" altLang="ko-KR" smtClean="0"/>
              <a:t>main.xml </a:t>
            </a:r>
            <a:r>
              <a:rPr lang="ko-KR" altLang="en-US" smtClean="0"/>
              <a:t>에서 다음과 같이 정의</a:t>
            </a:r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r>
              <a:rPr lang="en-US" altLang="ko-KR" smtClean="0"/>
              <a:t>HelloWorld.java </a:t>
            </a:r>
            <a:r>
              <a:rPr lang="ko-KR" altLang="en-US" smtClean="0"/>
              <a:t>코드에서는 다음과 같이 접</a:t>
            </a:r>
            <a:r>
              <a:rPr lang="ko-KR" altLang="en-US"/>
              <a:t>근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99591" y="4005064"/>
            <a:ext cx="3990711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900"/>
              <a:t>&lt;TextView </a:t>
            </a:r>
          </a:p>
          <a:p>
            <a:r>
              <a:rPr lang="en-US" altLang="ko-KR" sz="900"/>
              <a:t>    </a:t>
            </a:r>
            <a:r>
              <a:rPr lang="en-US" altLang="ko-KR" sz="900">
                <a:solidFill>
                  <a:srgbClr val="FF0000"/>
                </a:solidFill>
              </a:rPr>
              <a:t>android:id="@+id/tv" </a:t>
            </a:r>
          </a:p>
          <a:p>
            <a:r>
              <a:rPr lang="en-US" altLang="ko-KR" sz="900"/>
              <a:t>    android:layout_width="fill_parent" </a:t>
            </a:r>
          </a:p>
          <a:p>
            <a:r>
              <a:rPr lang="en-US" altLang="ko-KR" sz="900"/>
              <a:t>    android:layout_height="wrap_content" </a:t>
            </a:r>
          </a:p>
          <a:p>
            <a:r>
              <a:rPr lang="en-US" altLang="ko-KR" sz="900"/>
              <a:t>    android:text="@string/hello"</a:t>
            </a:r>
          </a:p>
          <a:p>
            <a:r>
              <a:rPr lang="ko-KR" altLang="en-US" sz="900"/>
              <a:t>    </a:t>
            </a:r>
            <a:r>
              <a:rPr lang="en-US" altLang="ko-KR" sz="900"/>
              <a:t>/&gt;</a:t>
            </a:r>
            <a:endParaRPr lang="ko-KR" altLang="en-US" sz="900">
              <a:ea typeface="나눔고딕코딩" pitchFamily="49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1293" y="5373216"/>
            <a:ext cx="3990711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900" b="1"/>
              <a:t>import android.widget.TextView</a:t>
            </a:r>
            <a:r>
              <a:rPr lang="en-US" altLang="ko-KR" sz="900" b="1" smtClean="0"/>
              <a:t>;</a:t>
            </a:r>
          </a:p>
          <a:p>
            <a:endParaRPr lang="en-US" altLang="ko-KR" sz="900" smtClean="0"/>
          </a:p>
          <a:p>
            <a:r>
              <a:rPr lang="en-US" altLang="ko-KR" sz="900" smtClean="0"/>
              <a:t>TextView myTextView = (TextView)</a:t>
            </a:r>
            <a:r>
              <a:rPr lang="en-US" altLang="ko-KR" sz="900" smtClean="0">
                <a:solidFill>
                  <a:srgbClr val="FF0000"/>
                </a:solidFill>
              </a:rPr>
              <a:t>findViewById(R.id.tv)</a:t>
            </a:r>
            <a:r>
              <a:rPr lang="en-US" altLang="ko-KR" sz="900" smtClean="0">
                <a:solidFill>
                  <a:schemeClr val="tx1"/>
                </a:solidFill>
              </a:rPr>
              <a:t>;</a:t>
            </a:r>
          </a:p>
          <a:p>
            <a:r>
              <a:rPr lang="en-US" altLang="ko-KR" sz="900">
                <a:solidFill>
                  <a:schemeClr val="tx1"/>
                </a:solidFill>
              </a:rPr>
              <a:t>myTextView.setText("</a:t>
            </a:r>
            <a:r>
              <a:rPr lang="ko-KR" altLang="en-US" sz="900">
                <a:solidFill>
                  <a:schemeClr val="tx1"/>
                </a:solidFill>
              </a:rPr>
              <a:t>즐거운 추석입니다</a:t>
            </a:r>
            <a:r>
              <a:rPr lang="en-US" altLang="ko-KR" sz="900">
                <a:solidFill>
                  <a:schemeClr val="tx1"/>
                </a:solidFill>
              </a:rPr>
              <a:t>.");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25853"/>
            <a:ext cx="1440160" cy="213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5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안드로이드 애플리케이션 타입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/>
              <a:t>F</a:t>
            </a:r>
            <a:r>
              <a:rPr lang="en-US" altLang="ko-KR" smtClean="0"/>
              <a:t>oreground(</a:t>
            </a:r>
            <a:r>
              <a:rPr lang="ko-KR" altLang="en-US" smtClean="0"/>
              <a:t>포그라운드</a:t>
            </a:r>
            <a:r>
              <a:rPr lang="en-US" altLang="ko-KR" smtClean="0"/>
              <a:t>)</a:t>
            </a:r>
          </a:p>
          <a:p>
            <a:pPr lvl="1"/>
            <a:r>
              <a:rPr lang="ko-KR" altLang="en-US" smtClean="0"/>
              <a:t>포그라운드에 있을 경우에만 쓸모 있는 애플리케이션</a:t>
            </a:r>
            <a:endParaRPr lang="en-US" altLang="ko-KR" smtClean="0"/>
          </a:p>
          <a:p>
            <a:pPr lvl="1"/>
            <a:r>
              <a:rPr lang="ko-KR" altLang="en-US" smtClean="0"/>
              <a:t>화면에 보이지 않을 때는 사실상 일시 중지</a:t>
            </a:r>
            <a:endParaRPr lang="en-US" altLang="ko-KR" smtClean="0"/>
          </a:p>
          <a:p>
            <a:pPr lvl="1"/>
            <a:r>
              <a:rPr lang="ko-KR" altLang="en-US" smtClean="0"/>
              <a:t>액티비티 수명 주기 고려</a:t>
            </a:r>
            <a:endParaRPr lang="en-US" altLang="ko-KR"/>
          </a:p>
          <a:p>
            <a:r>
              <a:rPr lang="en-US" altLang="ko-KR"/>
              <a:t>B</a:t>
            </a:r>
            <a:r>
              <a:rPr lang="en-US" altLang="ko-KR" smtClean="0"/>
              <a:t>ackground(</a:t>
            </a:r>
            <a:r>
              <a:rPr lang="ko-KR" altLang="en-US" smtClean="0"/>
              <a:t>백그라운드</a:t>
            </a:r>
            <a:r>
              <a:rPr lang="en-US" altLang="ko-KR" smtClean="0"/>
              <a:t>)</a:t>
            </a:r>
          </a:p>
          <a:p>
            <a:pPr lvl="1"/>
            <a:r>
              <a:rPr lang="ko-KR" altLang="en-US" smtClean="0"/>
              <a:t>상호작용이 제한된 애플리케이션으로서 사용자가 애플리케이션의 환경 설정을 변경하고 있는 경우를 제외한 대부분의 시간을 화면에 보이지 않은 채로 실행</a:t>
            </a:r>
            <a:r>
              <a:rPr lang="ko-KR" altLang="en-US"/>
              <a:t>됨</a:t>
            </a:r>
            <a:endParaRPr lang="en-US" altLang="ko-KR" smtClean="0"/>
          </a:p>
          <a:p>
            <a:pPr lvl="1"/>
            <a:r>
              <a:rPr lang="ko-KR" altLang="en-US" smtClean="0"/>
              <a:t>전화 차단 애플리케이션</a:t>
            </a:r>
            <a:r>
              <a:rPr lang="en-US" altLang="ko-KR" smtClean="0"/>
              <a:t>, SMS </a:t>
            </a:r>
            <a:r>
              <a:rPr lang="ko-KR" altLang="en-US" smtClean="0"/>
              <a:t>자동 응답기</a:t>
            </a:r>
            <a:endParaRPr lang="en-US" altLang="ko-KR" smtClean="0"/>
          </a:p>
          <a:p>
            <a:pPr lvl="1"/>
            <a:r>
              <a:rPr lang="ko-KR" altLang="en-US" smtClean="0"/>
              <a:t>서비스</a:t>
            </a:r>
            <a:r>
              <a:rPr lang="en-US" altLang="ko-KR" smtClean="0"/>
              <a:t>, </a:t>
            </a:r>
            <a:r>
              <a:rPr lang="ko-KR" altLang="en-US" smtClean="0"/>
              <a:t>브로드캐스트 리시버</a:t>
            </a:r>
            <a:endParaRPr lang="en-US" altLang="ko-KR"/>
          </a:p>
          <a:p>
            <a:r>
              <a:rPr lang="en-US" altLang="ko-KR"/>
              <a:t>I</a:t>
            </a:r>
            <a:r>
              <a:rPr lang="en-US" altLang="ko-KR" smtClean="0"/>
              <a:t>ntermittent(</a:t>
            </a:r>
            <a:r>
              <a:rPr lang="ko-KR" altLang="en-US" smtClean="0"/>
              <a:t>인터미턴트</a:t>
            </a:r>
            <a:r>
              <a:rPr lang="en-US" altLang="ko-KR" smtClean="0"/>
              <a:t>)</a:t>
            </a:r>
          </a:p>
          <a:p>
            <a:pPr lvl="1"/>
            <a:r>
              <a:rPr lang="ko-KR" altLang="en-US" smtClean="0"/>
              <a:t>드물게 상호작용이 있긴 하지만 대부분의 작업을 백그라운드에서 실행</a:t>
            </a:r>
            <a:endParaRPr lang="en-US" altLang="ko-KR"/>
          </a:p>
          <a:p>
            <a:pPr lvl="1"/>
            <a:r>
              <a:rPr lang="ko-KR" altLang="en-US" smtClean="0"/>
              <a:t>보통 소리소문없이 실행되다가 적절한 때에 사용자에게 통지</a:t>
            </a:r>
            <a:endParaRPr lang="en-US" altLang="ko-KR"/>
          </a:p>
          <a:p>
            <a:pPr lvl="1"/>
            <a:r>
              <a:rPr lang="ko-KR" altLang="en-US" smtClean="0"/>
              <a:t>미디어 플레이어</a:t>
            </a:r>
            <a:endParaRPr lang="en-US" altLang="ko-KR" smtClean="0"/>
          </a:p>
          <a:p>
            <a:pPr lvl="1"/>
            <a:r>
              <a:rPr lang="ko-KR" altLang="en-US" smtClean="0"/>
              <a:t>화면에 보이는 액티비티와 보이지 않는 백그라운드 서비스 결합 형태</a:t>
            </a:r>
            <a:endParaRPr lang="en-US" altLang="ko-KR"/>
          </a:p>
          <a:p>
            <a:r>
              <a:rPr lang="en-US" altLang="ko-KR"/>
              <a:t>W</a:t>
            </a:r>
            <a:r>
              <a:rPr lang="en-US" altLang="ko-KR" smtClean="0"/>
              <a:t>idget(</a:t>
            </a:r>
            <a:r>
              <a:rPr lang="ko-KR" altLang="en-US" smtClean="0"/>
              <a:t>위젯</a:t>
            </a:r>
            <a:r>
              <a:rPr lang="en-US" altLang="ko-KR" smtClean="0"/>
              <a:t>)</a:t>
            </a:r>
          </a:p>
          <a:p>
            <a:pPr lvl="1"/>
            <a:r>
              <a:rPr lang="ko-KR" altLang="en-US" smtClean="0"/>
              <a:t>일부 애플리케이션은 홈 스크린 위젯으로만 나타남</a:t>
            </a:r>
            <a:endParaRPr lang="en-US" altLang="ko-KR" smtClean="0"/>
          </a:p>
          <a:p>
            <a:pPr lvl="1"/>
            <a:r>
              <a:rPr lang="ko-KR" altLang="en-US" smtClean="0"/>
              <a:t>배터리 잔량</a:t>
            </a:r>
            <a:r>
              <a:rPr lang="en-US" altLang="ko-KR" smtClean="0"/>
              <a:t>, </a:t>
            </a:r>
            <a:r>
              <a:rPr lang="ko-KR" altLang="en-US" smtClean="0"/>
              <a:t>일기 예보 또는 날짜 및 시간 같은 다이나믹한 정보를 표시하는데 주로 사용</a:t>
            </a:r>
            <a:endParaRPr lang="en-US" altLang="ko-KR" smtClean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553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모바일 애플리케이션 개발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smtClean="0"/>
              <a:t>하드웨어를 고려한 설계</a:t>
            </a:r>
            <a:endParaRPr lang="en-US" altLang="ko-KR" smtClean="0"/>
          </a:p>
          <a:p>
            <a:pPr lvl="1"/>
            <a:r>
              <a:rPr lang="ko-KR" altLang="en-US" smtClean="0"/>
              <a:t>모바일 기기의 특징</a:t>
            </a:r>
            <a:endParaRPr lang="en-US" altLang="ko-KR" smtClean="0"/>
          </a:p>
          <a:p>
            <a:pPr lvl="2"/>
            <a:r>
              <a:rPr lang="ko-KR" altLang="en-US" smtClean="0"/>
              <a:t>느린 처리 속도</a:t>
            </a:r>
            <a:endParaRPr lang="en-US" altLang="ko-KR" smtClean="0"/>
          </a:p>
          <a:p>
            <a:pPr lvl="2"/>
            <a:r>
              <a:rPr lang="ko-KR" altLang="en-US" smtClean="0"/>
              <a:t>제한된 </a:t>
            </a:r>
            <a:r>
              <a:rPr lang="en-US" altLang="ko-KR" smtClean="0"/>
              <a:t>RAM</a:t>
            </a:r>
          </a:p>
          <a:p>
            <a:pPr lvl="2"/>
            <a:r>
              <a:rPr lang="ko-KR" altLang="en-US" smtClean="0"/>
              <a:t>제한된</a:t>
            </a:r>
            <a:r>
              <a:rPr lang="en-US" altLang="ko-KR" smtClean="0"/>
              <a:t> </a:t>
            </a:r>
            <a:r>
              <a:rPr lang="ko-KR" altLang="en-US" smtClean="0"/>
              <a:t>영구 저장 용량</a:t>
            </a:r>
            <a:endParaRPr lang="en-US" altLang="ko-KR" smtClean="0"/>
          </a:p>
          <a:p>
            <a:pPr lvl="2"/>
            <a:r>
              <a:rPr lang="ko-KR" altLang="en-US" smtClean="0"/>
              <a:t>저해상도의 작은 화면</a:t>
            </a:r>
            <a:endParaRPr lang="en-US" altLang="ko-KR" smtClean="0"/>
          </a:p>
          <a:p>
            <a:pPr lvl="2"/>
            <a:r>
              <a:rPr lang="ko-KR" altLang="en-US" smtClean="0"/>
              <a:t>비싼 데이터 전송 비용</a:t>
            </a:r>
            <a:endParaRPr lang="en-US" altLang="ko-KR" smtClean="0"/>
          </a:p>
          <a:p>
            <a:pPr lvl="2"/>
            <a:r>
              <a:rPr lang="ko-KR" altLang="en-US" smtClean="0"/>
              <a:t>느린 데이터 전송 속도와 긴 지연시간</a:t>
            </a:r>
            <a:endParaRPr lang="en-US" altLang="ko-KR" smtClean="0"/>
          </a:p>
          <a:p>
            <a:pPr lvl="2"/>
            <a:r>
              <a:rPr lang="ko-KR" altLang="en-US" smtClean="0"/>
              <a:t>신뢰성이 떨어지는 데이터 연결</a:t>
            </a:r>
            <a:endParaRPr lang="en-US" altLang="ko-KR" smtClean="0"/>
          </a:p>
          <a:p>
            <a:pPr lvl="2"/>
            <a:r>
              <a:rPr lang="ko-KR" altLang="en-US" smtClean="0"/>
              <a:t>제한된 배터리 수명</a:t>
            </a:r>
            <a:endParaRPr lang="en-US" altLang="ko-KR" smtClean="0"/>
          </a:p>
          <a:p>
            <a:pPr lvl="1"/>
            <a:r>
              <a:rPr lang="ko-KR" altLang="en-US" smtClean="0"/>
              <a:t>항상 최악의 시나리오를 감안해 설계</a:t>
            </a:r>
            <a:endParaRPr lang="en-US" altLang="ko-KR" smtClean="0"/>
          </a:p>
          <a:p>
            <a:pPr lvl="1"/>
            <a:r>
              <a:rPr lang="ko-KR" altLang="en-US" smtClean="0"/>
              <a:t>효율적일 것</a:t>
            </a:r>
            <a:endParaRPr lang="en-US" altLang="ko-KR" smtClean="0"/>
          </a:p>
          <a:p>
            <a:pPr lvl="2"/>
            <a:r>
              <a:rPr lang="ko-KR" altLang="en-US" smtClean="0"/>
              <a:t>무어의 법칙</a:t>
            </a:r>
            <a:endParaRPr lang="en-US" altLang="ko-KR" smtClean="0"/>
          </a:p>
          <a:p>
            <a:pPr lvl="3"/>
            <a:r>
              <a:rPr lang="ko-KR" altLang="en-US" smtClean="0"/>
              <a:t>집적회로에 올라가는 트랜지스터의 수가 </a:t>
            </a:r>
            <a:r>
              <a:rPr lang="en-US" altLang="ko-KR" smtClean="0"/>
              <a:t>2</a:t>
            </a:r>
            <a:r>
              <a:rPr lang="ko-KR" altLang="en-US" smtClean="0"/>
              <a:t>년마다 </a:t>
            </a:r>
            <a:r>
              <a:rPr lang="en-US" altLang="ko-KR" smtClean="0"/>
              <a:t>2</a:t>
            </a:r>
            <a:r>
              <a:rPr lang="ko-KR" altLang="en-US" smtClean="0"/>
              <a:t>배가 되는 법칙</a:t>
            </a:r>
            <a:endParaRPr lang="en-US" altLang="ko-KR" smtClean="0"/>
          </a:p>
          <a:p>
            <a:pPr lvl="2"/>
            <a:r>
              <a:rPr lang="ko-KR" altLang="en-US" smtClean="0"/>
              <a:t>모바일 기기의 경우</a:t>
            </a:r>
            <a:r>
              <a:rPr lang="en-US" altLang="ko-KR" smtClean="0"/>
              <a:t>, </a:t>
            </a:r>
            <a:r>
              <a:rPr lang="ko-KR" altLang="en-US" smtClean="0"/>
              <a:t>보다 작고 전력효율이 좋은 모바일</a:t>
            </a:r>
            <a:endParaRPr lang="en-US" altLang="ko-KR" smtClean="0"/>
          </a:p>
          <a:p>
            <a:pPr lvl="2"/>
            <a:r>
              <a:rPr lang="ko-KR" altLang="en-US" smtClean="0"/>
              <a:t>코드를 항상 빠르고 반응성이 좋도록 최적화해야 하며</a:t>
            </a:r>
            <a:r>
              <a:rPr lang="en-US" altLang="ko-KR" smtClean="0"/>
              <a:t>, </a:t>
            </a:r>
            <a:r>
              <a:rPr lang="ko-KR" altLang="en-US" smtClean="0"/>
              <a:t>하드웨어의 성능 향상으로 인한 이득을 볼 수 없다고 가정할 필요가 있다</a:t>
            </a:r>
            <a:r>
              <a:rPr lang="en-US" altLang="ko-KR" smtClean="0"/>
              <a:t>.</a:t>
            </a:r>
          </a:p>
          <a:p>
            <a:pPr lvl="2"/>
            <a:r>
              <a:rPr lang="ko-KR" altLang="en-US" smtClean="0"/>
              <a:t>리소스가 한정된 환경에서 특히 중요</a:t>
            </a:r>
            <a:endParaRPr lang="en-US" altLang="ko-KR"/>
          </a:p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290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모바일 애플리케이션 개발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ko-KR" altLang="en-US"/>
              <a:t>하드웨어를 고려한 설계</a:t>
            </a:r>
            <a:endParaRPr lang="en-US" altLang="ko-KR"/>
          </a:p>
          <a:p>
            <a:pPr lvl="1"/>
            <a:r>
              <a:rPr lang="ko-KR" altLang="en-US" smtClean="0"/>
              <a:t>제한된 저장 용량을 예측할 것</a:t>
            </a:r>
            <a:endParaRPr lang="en-US" altLang="ko-KR" smtClean="0"/>
          </a:p>
          <a:p>
            <a:pPr lvl="2"/>
            <a:r>
              <a:rPr lang="ko-KR" altLang="en-US" smtClean="0"/>
              <a:t>기본적으로 애플리케이션은 내부 저장 장치에 저장</a:t>
            </a:r>
            <a:endParaRPr lang="en-US" altLang="ko-KR" smtClean="0"/>
          </a:p>
          <a:p>
            <a:pPr lvl="2"/>
            <a:r>
              <a:rPr lang="ko-KR" altLang="en-US" smtClean="0"/>
              <a:t>그러</a:t>
            </a:r>
            <a:r>
              <a:rPr lang="ko-KR" altLang="en-US"/>
              <a:t>나</a:t>
            </a:r>
            <a:r>
              <a:rPr lang="en-US" altLang="ko-KR" smtClean="0"/>
              <a:t> 2.2 </a:t>
            </a:r>
            <a:r>
              <a:rPr lang="ko-KR" altLang="en-US" smtClean="0"/>
              <a:t>버전에서는 외부 </a:t>
            </a:r>
            <a:r>
              <a:rPr lang="en-US" altLang="ko-KR" smtClean="0"/>
              <a:t>SD </a:t>
            </a:r>
            <a:r>
              <a:rPr lang="ko-KR" altLang="en-US" smtClean="0"/>
              <a:t>카드에 저장 가능</a:t>
            </a:r>
            <a:endParaRPr lang="en-US" altLang="ko-KR" smtClean="0"/>
          </a:p>
          <a:p>
            <a:pPr lvl="2"/>
            <a:r>
              <a:rPr lang="ko-KR" altLang="en-US" smtClean="0"/>
              <a:t>저장 방법으로는 </a:t>
            </a:r>
            <a:r>
              <a:rPr lang="en-US" altLang="ko-KR" smtClean="0"/>
              <a:t>SQLite </a:t>
            </a:r>
            <a:r>
              <a:rPr lang="ko-KR" altLang="en-US" smtClean="0"/>
              <a:t>데이터베이스와 콘텐트 프로바이더 이용하여 편리하게 저장</a:t>
            </a:r>
            <a:r>
              <a:rPr lang="en-US" altLang="ko-KR" smtClean="0"/>
              <a:t>, </a:t>
            </a:r>
            <a:r>
              <a:rPr lang="ko-KR" altLang="en-US" smtClean="0"/>
              <a:t>재사용</a:t>
            </a:r>
            <a:r>
              <a:rPr lang="en-US" altLang="ko-KR" smtClean="0"/>
              <a:t>, </a:t>
            </a:r>
            <a:r>
              <a:rPr lang="ko-KR" altLang="en-US" smtClean="0"/>
              <a:t>공유 가능</a:t>
            </a:r>
            <a:endParaRPr lang="en-US" altLang="ko-KR" smtClean="0"/>
          </a:p>
          <a:p>
            <a:pPr lvl="2"/>
            <a:r>
              <a:rPr lang="ko-KR" altLang="en-US" smtClean="0"/>
              <a:t>환경 설정</a:t>
            </a:r>
            <a:r>
              <a:rPr lang="en-US" altLang="ko-KR" smtClean="0"/>
              <a:t>, </a:t>
            </a:r>
            <a:r>
              <a:rPr lang="ko-KR" altLang="en-US" smtClean="0"/>
              <a:t>상태 설정등의 저장 프레임 워크 제공</a:t>
            </a:r>
            <a:endParaRPr lang="en-US" altLang="ko-KR" smtClean="0"/>
          </a:p>
          <a:p>
            <a:pPr lvl="2"/>
            <a:r>
              <a:rPr lang="ko-KR" altLang="en-US" smtClean="0"/>
              <a:t>직접 파일 시스템에 기록</a:t>
            </a:r>
            <a:endParaRPr lang="en-US" altLang="ko-KR" smtClean="0"/>
          </a:p>
          <a:p>
            <a:pPr lvl="2"/>
            <a:r>
              <a:rPr lang="ko-KR" altLang="en-US" smtClean="0"/>
              <a:t>리소스 사용 후</a:t>
            </a:r>
            <a:r>
              <a:rPr lang="en-US" altLang="ko-KR" smtClean="0"/>
              <a:t>, </a:t>
            </a:r>
            <a:r>
              <a:rPr lang="ko-KR" altLang="en-US" smtClean="0"/>
              <a:t>직접 해제해야 한다</a:t>
            </a:r>
            <a:r>
              <a:rPr lang="en-US" altLang="ko-KR" smtClean="0"/>
              <a:t>.</a:t>
            </a:r>
          </a:p>
          <a:p>
            <a:pPr lvl="1"/>
            <a:r>
              <a:rPr lang="ko-KR" altLang="en-US" smtClean="0"/>
              <a:t>작은 화면을 위해 디자인 할 것</a:t>
            </a:r>
            <a:endParaRPr lang="en-US" altLang="ko-KR" smtClean="0"/>
          </a:p>
          <a:p>
            <a:pPr lvl="2"/>
            <a:r>
              <a:rPr lang="ko-KR" altLang="en-US" smtClean="0"/>
              <a:t>컨트롤의 개수를 줄이고</a:t>
            </a:r>
            <a:r>
              <a:rPr lang="en-US" altLang="ko-KR" smtClean="0"/>
              <a:t>, </a:t>
            </a:r>
            <a:r>
              <a:rPr lang="ko-KR" altLang="en-US" smtClean="0"/>
              <a:t>가장 중요한 정보는 맨 앞 가운데 부분에 두어서 애플리케이션을 직관적이고 사용하기 쉽게 만들자</a:t>
            </a:r>
            <a:r>
              <a:rPr lang="en-US" altLang="ko-KR" smtClean="0"/>
              <a:t>.</a:t>
            </a:r>
          </a:p>
          <a:p>
            <a:pPr lvl="2"/>
            <a:r>
              <a:rPr lang="ko-KR" altLang="en-US" smtClean="0"/>
              <a:t>손가락으로 조작할 수 있도록 뷰를 충분히 크게 제작</a:t>
            </a:r>
            <a:endParaRPr lang="en-US" altLang="ko-KR" smtClean="0"/>
          </a:p>
          <a:p>
            <a:pPr lvl="1"/>
            <a:r>
              <a:rPr lang="ko-KR" altLang="en-US" smtClean="0"/>
              <a:t>느린 속도와 긴 지연시간을 예측할 것</a:t>
            </a:r>
            <a:endParaRPr lang="en-US" altLang="ko-KR"/>
          </a:p>
          <a:p>
            <a:pPr lvl="1"/>
            <a:r>
              <a:rPr lang="ko-KR" altLang="en-US" smtClean="0"/>
              <a:t>비용은 얼마나</a:t>
            </a:r>
            <a:r>
              <a:rPr lang="en-US" altLang="ko-KR" smtClean="0"/>
              <a:t>?</a:t>
            </a:r>
          </a:p>
          <a:p>
            <a:pPr lvl="2"/>
            <a:r>
              <a:rPr lang="ko-KR" altLang="en-US" smtClean="0"/>
              <a:t>외부와의 통신에 대한 추가 요금 부과</a:t>
            </a:r>
            <a:r>
              <a:rPr lang="en-US" altLang="ko-KR" smtClean="0"/>
              <a:t>?</a:t>
            </a:r>
          </a:p>
          <a:p>
            <a:pPr lvl="2"/>
            <a:r>
              <a:rPr lang="ko-KR" altLang="en-US" smtClean="0"/>
              <a:t>잠재적으로 비용이 부과될 수 있는 기능은 설정을 통해 사용자가 켜고 끌 수 있도록 한다</a:t>
            </a:r>
            <a:r>
              <a:rPr lang="en-US" altLang="ko-KR" smtClean="0"/>
              <a:t>.</a:t>
            </a:r>
          </a:p>
          <a:p>
            <a:pPr lvl="2"/>
            <a:r>
              <a:rPr lang="ko-KR" altLang="en-US" smtClean="0"/>
              <a:t>통신 비용 최소화</a:t>
            </a:r>
            <a:endParaRPr lang="en-US" altLang="ko-KR" smtClean="0"/>
          </a:p>
          <a:p>
            <a:pPr lvl="3"/>
            <a:r>
              <a:rPr lang="ko-KR" altLang="en-US" smtClean="0"/>
              <a:t>가능한 한 데이터 전송 적게 하기</a:t>
            </a:r>
            <a:endParaRPr lang="en-US" altLang="ko-KR" smtClean="0"/>
          </a:p>
          <a:p>
            <a:pPr lvl="3"/>
            <a:r>
              <a:rPr lang="ko-KR" altLang="en-US" smtClean="0"/>
              <a:t>데이터와 </a:t>
            </a:r>
            <a:r>
              <a:rPr lang="en-US" altLang="ko-KR" smtClean="0"/>
              <a:t>GPS </a:t>
            </a:r>
            <a:r>
              <a:rPr lang="ko-KR" altLang="en-US" smtClean="0"/>
              <a:t>결과를 캐싱해 중복되거나 반복되는 참조 없애기</a:t>
            </a:r>
            <a:endParaRPr lang="en-US" altLang="ko-KR" smtClean="0"/>
          </a:p>
          <a:p>
            <a:pPr lvl="3"/>
            <a:r>
              <a:rPr lang="ko-KR" altLang="en-US" smtClean="0"/>
              <a:t>액티비티가 포그라운드에서 화면에 보이지 않을 때와</a:t>
            </a:r>
            <a:r>
              <a:rPr lang="en-US" altLang="ko-KR" smtClean="0"/>
              <a:t>, </a:t>
            </a:r>
            <a:r>
              <a:rPr lang="ko-KR" altLang="en-US" smtClean="0"/>
              <a:t>데이터 전송 및 </a:t>
            </a:r>
            <a:r>
              <a:rPr lang="en-US" altLang="ko-KR" smtClean="0"/>
              <a:t>GPS </a:t>
            </a:r>
            <a:r>
              <a:rPr lang="ko-KR" altLang="en-US" smtClean="0"/>
              <a:t>업데이트가 </a:t>
            </a:r>
            <a:r>
              <a:rPr lang="en-US" altLang="ko-KR" smtClean="0"/>
              <a:t>UI</a:t>
            </a:r>
            <a:r>
              <a:rPr lang="ko-KR" altLang="en-US" smtClean="0"/>
              <a:t>를 업데이트하는 데만 사용되고 있을 경우 모든 통신 중단하기</a:t>
            </a:r>
            <a:endParaRPr lang="en-US" altLang="ko-KR" smtClean="0"/>
          </a:p>
          <a:p>
            <a:pPr lvl="3"/>
            <a:r>
              <a:rPr lang="ko-KR" altLang="en-US" smtClean="0"/>
              <a:t>데이터 전송의 새로고침</a:t>
            </a:r>
            <a:r>
              <a:rPr lang="en-US" altLang="ko-KR" smtClean="0"/>
              <a:t>/</a:t>
            </a:r>
            <a:r>
              <a:rPr lang="ko-KR" altLang="en-US" smtClean="0"/>
              <a:t>업데이트 비율을 실질적인 최저 수준으로 유지하기</a:t>
            </a:r>
            <a:endParaRPr lang="en-US" altLang="ko-KR" smtClean="0"/>
          </a:p>
          <a:p>
            <a:pPr lvl="3"/>
            <a:r>
              <a:rPr lang="ko-KR" altLang="en-US" smtClean="0"/>
              <a:t>트래픽이 많은 업데이트나 데이터 전송은 알람 기능을 이용해 한산할 때 하도록 계획하기</a:t>
            </a:r>
            <a:endParaRPr lang="en-US" altLang="ko-KR" smtClean="0"/>
          </a:p>
          <a:p>
            <a:pPr lvl="3"/>
            <a:r>
              <a:rPr lang="ko-KR" altLang="en-US" smtClean="0"/>
              <a:t>사용자가 백그라운드 데이터 전송에 대해 설정한 환경설정 내용 반영하기</a:t>
            </a:r>
            <a:endParaRPr lang="en-US" altLang="ko-KR" smtClean="0"/>
          </a:p>
          <a:p>
            <a:pPr lvl="3"/>
            <a:r>
              <a:rPr lang="ko-KR" altLang="en-US" smtClean="0"/>
              <a:t>사용자</a:t>
            </a:r>
            <a:r>
              <a:rPr lang="ko-KR" altLang="en-US"/>
              <a:t>가 </a:t>
            </a:r>
            <a:r>
              <a:rPr lang="ko-KR" altLang="en-US" smtClean="0"/>
              <a:t>직접 고를 수 있게 하는 방안</a:t>
            </a:r>
            <a:endParaRPr lang="en-US" altLang="ko-KR"/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  <a:p>
            <a:pPr lvl="2"/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90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모바일 애플리케이션 개발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/>
              <a:t>하드웨어를 고려한 설계</a:t>
            </a:r>
            <a:endParaRPr lang="en-US" altLang="ko-KR"/>
          </a:p>
          <a:p>
            <a:pPr lvl="1"/>
            <a:r>
              <a:rPr lang="ko-KR" altLang="en-US" smtClean="0"/>
              <a:t>사용자 환경 고려하기</a:t>
            </a:r>
            <a:endParaRPr lang="en-US" altLang="ko-KR" smtClean="0"/>
          </a:p>
          <a:p>
            <a:pPr lvl="2"/>
            <a:r>
              <a:rPr lang="ko-KR" altLang="en-US" smtClean="0"/>
              <a:t>휴대폰의 첫째 주요 기능은 전화</a:t>
            </a:r>
            <a:endParaRPr lang="en-US" altLang="ko-KR" smtClean="0"/>
          </a:p>
          <a:p>
            <a:pPr lvl="2"/>
            <a:r>
              <a:rPr lang="ko-KR" altLang="en-US" smtClean="0"/>
              <a:t>둘째는 </a:t>
            </a:r>
            <a:r>
              <a:rPr lang="en-US" altLang="ko-KR" smtClean="0"/>
              <a:t>SMS</a:t>
            </a:r>
            <a:r>
              <a:rPr lang="ko-KR" altLang="en-US" smtClean="0"/>
              <a:t>와 이메일 커뮤니케이터</a:t>
            </a:r>
            <a:endParaRPr lang="en-US" altLang="ko-KR" smtClean="0"/>
          </a:p>
          <a:p>
            <a:pPr lvl="2"/>
            <a:r>
              <a:rPr lang="ko-KR" altLang="en-US" smtClean="0"/>
              <a:t>셋째는 카메라</a:t>
            </a:r>
            <a:endParaRPr lang="en-US" altLang="ko-KR"/>
          </a:p>
          <a:p>
            <a:pPr lvl="2"/>
            <a:r>
              <a:rPr lang="ko-KR" altLang="en-US" smtClean="0"/>
              <a:t>네째는 </a:t>
            </a:r>
            <a:r>
              <a:rPr lang="en-US" altLang="ko-KR" smtClean="0"/>
              <a:t>MP3 </a:t>
            </a:r>
            <a:r>
              <a:rPr lang="ko-KR" altLang="en-US" smtClean="0"/>
              <a:t>플레이어</a:t>
            </a:r>
            <a:endParaRPr lang="en-US" altLang="ko-KR" smtClean="0"/>
          </a:p>
          <a:p>
            <a:pPr lvl="2"/>
            <a:r>
              <a:rPr lang="ko-KR" altLang="en-US" smtClean="0"/>
              <a:t>애플리케이션을 필요 이상으로 혼란스럽지 않게 만들자</a:t>
            </a:r>
            <a:endParaRPr lang="en-US" altLang="ko-KR" smtClean="0"/>
          </a:p>
          <a:p>
            <a:pPr lvl="2"/>
            <a:r>
              <a:rPr lang="ko-KR" altLang="en-US" smtClean="0"/>
              <a:t>소프트웨어 설계</a:t>
            </a:r>
            <a:endParaRPr lang="en-US" altLang="ko-KR" smtClean="0"/>
          </a:p>
          <a:p>
            <a:pPr lvl="3"/>
            <a:r>
              <a:rPr lang="ko-KR" altLang="en-US" smtClean="0"/>
              <a:t>상황에 따라 </a:t>
            </a:r>
            <a:r>
              <a:rPr lang="ko-KR" altLang="en-US" smtClean="0">
                <a:solidFill>
                  <a:srgbClr val="FF0000"/>
                </a:solidFill>
              </a:rPr>
              <a:t>효율적</a:t>
            </a:r>
            <a:r>
              <a:rPr lang="ko-KR" altLang="en-US" smtClean="0"/>
              <a:t>으로 동작해야 한다</a:t>
            </a:r>
            <a:r>
              <a:rPr lang="en-US" altLang="ko-KR" smtClean="0"/>
              <a:t>.</a:t>
            </a:r>
          </a:p>
          <a:p>
            <a:pPr lvl="4"/>
            <a:r>
              <a:rPr lang="ko-KR" altLang="en-US" smtClean="0"/>
              <a:t>액티비티가 포그라운드에 있지 않을 때는 일시 중지되도록 만든다</a:t>
            </a:r>
            <a:r>
              <a:rPr lang="en-US" altLang="ko-KR" smtClean="0"/>
              <a:t>.</a:t>
            </a:r>
          </a:p>
          <a:p>
            <a:pPr lvl="3"/>
            <a:r>
              <a:rPr lang="ko-KR" altLang="en-US" smtClean="0"/>
              <a:t>백그라운드에서 포그라운드로 </a:t>
            </a:r>
            <a:r>
              <a:rPr lang="ko-KR" altLang="en-US" smtClean="0">
                <a:solidFill>
                  <a:srgbClr val="FF0000"/>
                </a:solidFill>
              </a:rPr>
              <a:t>매끄럽게 전환</a:t>
            </a:r>
            <a:r>
              <a:rPr lang="ko-KR" altLang="en-US" smtClean="0"/>
              <a:t>되어야 한다</a:t>
            </a:r>
            <a:r>
              <a:rPr lang="en-US" altLang="ko-KR" smtClean="0"/>
              <a:t>.</a:t>
            </a:r>
          </a:p>
          <a:p>
            <a:pPr lvl="4"/>
            <a:r>
              <a:rPr lang="ko-KR" altLang="en-US" smtClean="0"/>
              <a:t>멀티 태스킹 특성</a:t>
            </a:r>
            <a:r>
              <a:rPr lang="en-US" altLang="ko-KR" smtClean="0"/>
              <a:t>, </a:t>
            </a:r>
            <a:r>
              <a:rPr lang="ko-KR" altLang="en-US" smtClean="0"/>
              <a:t>포그라운드 </a:t>
            </a:r>
            <a:r>
              <a:rPr lang="en-US" altLang="ko-KR" smtClean="0"/>
              <a:t>&lt;-&gt; </a:t>
            </a:r>
            <a:r>
              <a:rPr lang="ko-KR" altLang="en-US" smtClean="0"/>
              <a:t>백그라운드</a:t>
            </a:r>
            <a:endParaRPr lang="en-US" altLang="ko-KR" smtClean="0"/>
          </a:p>
          <a:p>
            <a:pPr lvl="3"/>
            <a:r>
              <a:rPr lang="ko-KR" altLang="en-US" smtClean="0">
                <a:solidFill>
                  <a:srgbClr val="FF0000"/>
                </a:solidFill>
              </a:rPr>
              <a:t>품위</a:t>
            </a:r>
            <a:r>
              <a:rPr lang="ko-KR" altLang="en-US" smtClean="0"/>
              <a:t> 있어야 한다</a:t>
            </a:r>
            <a:r>
              <a:rPr lang="en-US" altLang="ko-KR" smtClean="0"/>
              <a:t>.</a:t>
            </a:r>
          </a:p>
          <a:p>
            <a:pPr lvl="4"/>
            <a:r>
              <a:rPr lang="ko-KR" altLang="en-US" smtClean="0"/>
              <a:t>애플리케이션은 절대로 사용자가 현재 사용하고 있는 액티비티의 포커스를 빼앗거나 방해해서는 안된다</a:t>
            </a:r>
            <a:r>
              <a:rPr lang="en-US" altLang="ko-KR" smtClean="0"/>
              <a:t>. </a:t>
            </a:r>
            <a:r>
              <a:rPr lang="ko-KR" altLang="en-US" smtClean="0"/>
              <a:t>알림</a:t>
            </a:r>
            <a:r>
              <a:rPr lang="en-US" altLang="ko-KR" smtClean="0"/>
              <a:t>, </a:t>
            </a:r>
            <a:r>
              <a:rPr lang="ko-KR" altLang="en-US" smtClean="0"/>
              <a:t>토스트</a:t>
            </a:r>
            <a:endParaRPr lang="en-US" altLang="ko-KR" smtClean="0"/>
          </a:p>
          <a:p>
            <a:pPr lvl="3"/>
            <a:r>
              <a:rPr lang="ko-KR" altLang="en-US" smtClean="0">
                <a:solidFill>
                  <a:srgbClr val="FF0000"/>
                </a:solidFill>
              </a:rPr>
              <a:t>일관된 사용자 인터페이스</a:t>
            </a:r>
            <a:r>
              <a:rPr lang="ko-KR" altLang="en-US" smtClean="0"/>
              <a:t>를 보여주어야 한다</a:t>
            </a:r>
            <a:r>
              <a:rPr lang="en-US" altLang="ko-KR" smtClean="0"/>
              <a:t>.</a:t>
            </a:r>
          </a:p>
          <a:p>
            <a:pPr lvl="4"/>
            <a:r>
              <a:rPr lang="ko-KR" altLang="en-US" smtClean="0"/>
              <a:t>사용하기 편한 </a:t>
            </a:r>
            <a:r>
              <a:rPr lang="en-US" altLang="ko-KR" smtClean="0"/>
              <a:t>UI </a:t>
            </a:r>
            <a:r>
              <a:rPr lang="ko-KR" altLang="en-US" smtClean="0"/>
              <a:t>제공</a:t>
            </a:r>
            <a:r>
              <a:rPr lang="en-US" altLang="ko-KR" smtClean="0"/>
              <a:t>, </a:t>
            </a:r>
            <a:r>
              <a:rPr lang="ko-KR" altLang="en-US" smtClean="0"/>
              <a:t>사용이 간단하고</a:t>
            </a:r>
            <a:r>
              <a:rPr lang="en-US" altLang="ko-KR" smtClean="0"/>
              <a:t>, </a:t>
            </a:r>
            <a:r>
              <a:rPr lang="ko-KR" altLang="en-US" smtClean="0"/>
              <a:t>쉽고</a:t>
            </a:r>
            <a:r>
              <a:rPr lang="en-US" altLang="ko-KR" smtClean="0"/>
              <a:t>, </a:t>
            </a:r>
            <a:r>
              <a:rPr lang="ko-KR" altLang="en-US" smtClean="0"/>
              <a:t>분명해야함</a:t>
            </a:r>
            <a:endParaRPr lang="en-US" altLang="ko-KR" smtClean="0"/>
          </a:p>
          <a:p>
            <a:pPr lvl="3"/>
            <a:r>
              <a:rPr lang="ko-KR" altLang="en-US" smtClean="0">
                <a:solidFill>
                  <a:srgbClr val="FF0000"/>
                </a:solidFill>
              </a:rPr>
              <a:t>반응성이 좋아야</a:t>
            </a:r>
            <a:r>
              <a:rPr lang="ko-KR" altLang="en-US" smtClean="0"/>
              <a:t> 한다</a:t>
            </a:r>
            <a:r>
              <a:rPr lang="en-US" altLang="ko-KR" smtClean="0"/>
              <a:t>.</a:t>
            </a:r>
          </a:p>
          <a:p>
            <a:pPr lvl="4"/>
            <a:r>
              <a:rPr lang="ko-KR" altLang="en-US" smtClean="0"/>
              <a:t>반응성은 모바일 기기에서 가장 중요한 설계 고려 사항 중 하나이다</a:t>
            </a:r>
            <a:r>
              <a:rPr lang="en-US" altLang="ko-KR" smtClean="0"/>
              <a:t>.</a:t>
            </a:r>
          </a:p>
          <a:p>
            <a:pPr lvl="4"/>
            <a:r>
              <a:rPr lang="ko-KR" altLang="en-US" smtClean="0"/>
              <a:t>애플리케이션에 작업자 스레드와 백그라운드 서비스를 사용하여 액티비티들이 좋은 반응성을 유지하도록 하는 것이 중요</a:t>
            </a:r>
            <a:endParaRPr lang="en-US" altLang="ko-KR"/>
          </a:p>
          <a:p>
            <a:pPr lvl="1"/>
            <a:endParaRPr lang="en-US" altLang="ko-KR"/>
          </a:p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07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개</a:t>
            </a:r>
            <a:r>
              <a:rPr lang="ko-KR" altLang="en-US"/>
              <a:t>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mtClean="0"/>
              <a:t>애플리케이션 개발 </a:t>
            </a:r>
            <a:r>
              <a:rPr lang="en-US" altLang="ko-KR" smtClean="0"/>
              <a:t>- Windows, Mac</a:t>
            </a:r>
            <a:r>
              <a:rPr lang="ko-KR" altLang="en-US" smtClean="0"/>
              <a:t> </a:t>
            </a:r>
            <a:r>
              <a:rPr lang="en-US" altLang="ko-KR" smtClean="0"/>
              <a:t>OS, Linux</a:t>
            </a:r>
            <a:r>
              <a:rPr lang="ko-KR" altLang="en-US" smtClean="0"/>
              <a:t> 모두 가능</a:t>
            </a:r>
            <a:endParaRPr lang="en-US" altLang="ko-KR" smtClean="0"/>
          </a:p>
          <a:p>
            <a:pPr lvl="1"/>
            <a:r>
              <a:rPr lang="ko-KR" altLang="en-US" smtClean="0"/>
              <a:t>자바 개발 킷 </a:t>
            </a:r>
            <a:r>
              <a:rPr lang="en-US" altLang="ko-KR" smtClean="0"/>
              <a:t>JDK</a:t>
            </a:r>
          </a:p>
          <a:p>
            <a:pPr lvl="1"/>
            <a:r>
              <a:rPr lang="ko-KR" altLang="en-US" smtClean="0"/>
              <a:t>자바 </a:t>
            </a:r>
            <a:r>
              <a:rPr lang="en-US" altLang="ko-KR" smtClean="0"/>
              <a:t>IDE </a:t>
            </a:r>
            <a:r>
              <a:rPr lang="ko-KR" altLang="en-US" smtClean="0"/>
              <a:t>이클립스</a:t>
            </a:r>
            <a:r>
              <a:rPr lang="en-US" altLang="ko-KR" smtClean="0"/>
              <a:t>(Eclipse)</a:t>
            </a:r>
          </a:p>
          <a:p>
            <a:pPr lvl="1"/>
            <a:r>
              <a:rPr lang="ko-KR" altLang="en-US"/>
              <a:t>안드로이드 </a:t>
            </a:r>
            <a:r>
              <a:rPr lang="en-US" altLang="ko-KR" smtClean="0"/>
              <a:t>SDK</a:t>
            </a:r>
          </a:p>
          <a:p>
            <a:r>
              <a:rPr lang="ko-KR" altLang="en-US" smtClean="0"/>
              <a:t>안드로이드 코드는 자바 문법으로 작성 </a:t>
            </a:r>
            <a:r>
              <a:rPr lang="en-US" altLang="ko-KR" smtClean="0"/>
              <a:t>-&gt; Dalvik </a:t>
            </a:r>
            <a:r>
              <a:rPr lang="ko-KR" altLang="en-US" smtClean="0"/>
              <a:t>바이트 코드로 번역</a:t>
            </a:r>
            <a:r>
              <a:rPr lang="en-US" altLang="ko-KR" smtClean="0"/>
              <a:t>(</a:t>
            </a:r>
            <a:r>
              <a:rPr lang="ko-KR" altLang="en-US" smtClean="0"/>
              <a:t>최적화</a:t>
            </a:r>
            <a:r>
              <a:rPr lang="en-US" altLang="ko-KR" smtClean="0"/>
              <a:t>)</a:t>
            </a:r>
          </a:p>
          <a:p>
            <a:r>
              <a:rPr lang="ko-KR" altLang="en-US" smtClean="0"/>
              <a:t>안드로이드 </a:t>
            </a:r>
            <a:r>
              <a:rPr lang="en-US" altLang="ko-KR" smtClean="0"/>
              <a:t>SDK</a:t>
            </a:r>
          </a:p>
          <a:p>
            <a:pPr lvl="1"/>
            <a:r>
              <a:rPr lang="ko-KR" altLang="en-US" smtClean="0"/>
              <a:t>라이브러리</a:t>
            </a:r>
            <a:r>
              <a:rPr lang="en-US" altLang="ko-KR" smtClean="0"/>
              <a:t>, </a:t>
            </a:r>
            <a:r>
              <a:rPr lang="ko-KR" altLang="en-US" smtClean="0"/>
              <a:t>풍부한 문서</a:t>
            </a:r>
            <a:r>
              <a:rPr lang="en-US" altLang="ko-KR" smtClean="0"/>
              <a:t>, </a:t>
            </a:r>
            <a:r>
              <a:rPr lang="ko-KR" altLang="en-US" smtClean="0"/>
              <a:t>뛰어난 샘플 애플리케이션</a:t>
            </a:r>
            <a:endParaRPr lang="en-US" altLang="ko-KR" smtClean="0"/>
          </a:p>
          <a:p>
            <a:pPr lvl="1"/>
            <a:r>
              <a:rPr lang="ko-KR" altLang="en-US" smtClean="0"/>
              <a:t>애뮬레이터</a:t>
            </a:r>
            <a:r>
              <a:rPr lang="en-US" altLang="ko-KR" smtClean="0"/>
              <a:t>, </a:t>
            </a:r>
            <a:r>
              <a:rPr lang="ko-KR" altLang="en-US" smtClean="0"/>
              <a:t>달빅 디버그 모니터링 서비스</a:t>
            </a:r>
            <a:r>
              <a:rPr lang="en-US" altLang="ko-KR" smtClean="0"/>
              <a:t>(DDMS)</a:t>
            </a:r>
          </a:p>
          <a:p>
            <a:r>
              <a:rPr lang="ko-KR" altLang="en-US" smtClean="0"/>
              <a:t>이번 장에서는 </a:t>
            </a:r>
            <a:r>
              <a:rPr lang="en-US" altLang="ko-KR" smtClean="0"/>
              <a:t>SDK </a:t>
            </a:r>
            <a:r>
              <a:rPr lang="ko-KR" altLang="en-US" smtClean="0"/>
              <a:t>다운로드</a:t>
            </a:r>
            <a:r>
              <a:rPr lang="en-US" altLang="ko-KR" smtClean="0"/>
              <a:t>, </a:t>
            </a:r>
            <a:r>
              <a:rPr lang="ko-KR" altLang="en-US" smtClean="0"/>
              <a:t>개발 환경 구축</a:t>
            </a:r>
            <a:r>
              <a:rPr lang="en-US" altLang="ko-KR" smtClean="0"/>
              <a:t>, </a:t>
            </a:r>
            <a:r>
              <a:rPr lang="ko-KR" altLang="en-US" smtClean="0"/>
              <a:t>간단한 </a:t>
            </a:r>
            <a:r>
              <a:rPr lang="en-US" altLang="ko-KR" smtClean="0"/>
              <a:t>2</a:t>
            </a:r>
            <a:r>
              <a:rPr lang="ko-KR" altLang="en-US" smtClean="0"/>
              <a:t>가지 애플리케이션 개발</a:t>
            </a:r>
            <a:r>
              <a:rPr lang="en-US" altLang="ko-KR" smtClean="0"/>
              <a:t>, </a:t>
            </a:r>
            <a:r>
              <a:rPr lang="ko-KR" altLang="en-US" smtClean="0"/>
              <a:t>애뮬레이터로 실행</a:t>
            </a:r>
            <a:r>
              <a:rPr lang="en-US" altLang="ko-KR" smtClean="0"/>
              <a:t>, DDMS </a:t>
            </a:r>
            <a:r>
              <a:rPr lang="ko-KR" altLang="en-US" smtClean="0"/>
              <a:t>디버그해본다</a:t>
            </a:r>
            <a:r>
              <a:rPr lang="en-US" altLang="ko-KR" smtClean="0"/>
              <a:t>.</a:t>
            </a:r>
          </a:p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251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안드로이드 애플리케이션 개발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ko-KR" altLang="en-US" smtClean="0"/>
              <a:t>안드로이드 설계 철학</a:t>
            </a:r>
            <a:endParaRPr lang="en-US" altLang="ko-KR" smtClean="0"/>
          </a:p>
          <a:p>
            <a:pPr lvl="1"/>
            <a:r>
              <a:rPr lang="ko-KR" altLang="en-US" smtClean="0"/>
              <a:t>빠르고 효율적일 것</a:t>
            </a:r>
            <a:endParaRPr lang="en-US" altLang="ko-KR" smtClean="0"/>
          </a:p>
          <a:p>
            <a:pPr lvl="2"/>
            <a:r>
              <a:rPr lang="ko-KR" altLang="en-US" smtClean="0"/>
              <a:t>리소스 한정된 환경에서 빠르다는 것은 효율적임을 의미</a:t>
            </a:r>
            <a:endParaRPr lang="en-US" altLang="ko-KR" smtClean="0"/>
          </a:p>
          <a:p>
            <a:pPr lvl="2"/>
            <a:r>
              <a:rPr lang="ko-KR" altLang="en-US" smtClean="0"/>
              <a:t>한정된 메모리를 효율적으로 사용하기 위해 특별 관리 필요</a:t>
            </a:r>
            <a:endParaRPr lang="en-US" altLang="ko-KR" smtClean="0"/>
          </a:p>
          <a:p>
            <a:pPr lvl="2"/>
            <a:r>
              <a:rPr lang="ko-KR" altLang="en-US" smtClean="0"/>
              <a:t>스택과 힙은 어떻게 제한할지</a:t>
            </a:r>
            <a:endParaRPr lang="en-US" altLang="ko-KR" smtClean="0"/>
          </a:p>
          <a:p>
            <a:pPr lvl="2"/>
            <a:r>
              <a:rPr lang="ko-KR" altLang="en-US" smtClean="0"/>
              <a:t>변수의 유효범위가 메모리 사용에 미치는 영향 파악</a:t>
            </a:r>
            <a:endParaRPr lang="en-US" altLang="ko-KR" smtClean="0"/>
          </a:p>
          <a:p>
            <a:pPr lvl="1"/>
            <a:r>
              <a:rPr lang="ko-KR" altLang="en-US" smtClean="0"/>
              <a:t>반응성이 좋을 것</a:t>
            </a:r>
            <a:endParaRPr lang="en-US" altLang="ko-KR" smtClean="0"/>
          </a:p>
          <a:p>
            <a:pPr lvl="2"/>
            <a:r>
              <a:rPr lang="ko-KR" altLang="en-US" smtClean="0"/>
              <a:t>반응성을 매우 심각하게 여긴다</a:t>
            </a:r>
            <a:r>
              <a:rPr lang="en-US" altLang="ko-KR" smtClean="0"/>
              <a:t>.</a:t>
            </a:r>
          </a:p>
          <a:p>
            <a:pPr lvl="2"/>
            <a:r>
              <a:rPr lang="ko-KR" altLang="en-US" smtClean="0"/>
              <a:t>반응성이 없는 애플리케이션 감지시 </a:t>
            </a:r>
            <a:r>
              <a:rPr lang="en-US" altLang="ko-KR" smtClean="0"/>
              <a:t>ANR(Activity Not Responding) </a:t>
            </a:r>
            <a:r>
              <a:rPr lang="ko-KR" altLang="en-US" smtClean="0"/>
              <a:t>표시</a:t>
            </a:r>
            <a:r>
              <a:rPr lang="en-US" altLang="ko-KR" smtClean="0"/>
              <a:t>, </a:t>
            </a:r>
            <a:r>
              <a:rPr lang="ko-KR" altLang="en-US" smtClean="0"/>
              <a:t>사용자에게 보여주고 싶지 않은 최후의 메시지</a:t>
            </a:r>
            <a:r>
              <a:rPr lang="en-US" altLang="ko-KR" smtClean="0"/>
              <a:t>?, </a:t>
            </a:r>
            <a:r>
              <a:rPr lang="ko-KR" altLang="en-US" smtClean="0"/>
              <a:t>강제 종료</a:t>
            </a:r>
            <a:endParaRPr lang="en-US" altLang="ko-KR" smtClean="0"/>
          </a:p>
          <a:p>
            <a:pPr lvl="2"/>
            <a:r>
              <a:rPr lang="ko-KR" altLang="en-US" smtClean="0"/>
              <a:t>안드로이드는 반응성 판단을 위해 </a:t>
            </a:r>
            <a:r>
              <a:rPr lang="en-US" altLang="ko-KR" smtClean="0"/>
              <a:t>2</a:t>
            </a:r>
            <a:r>
              <a:rPr lang="ko-KR" altLang="en-US" smtClean="0"/>
              <a:t>가지 조건 모니터링</a:t>
            </a:r>
            <a:endParaRPr lang="en-US" altLang="ko-KR" smtClean="0"/>
          </a:p>
          <a:p>
            <a:pPr lvl="3"/>
            <a:r>
              <a:rPr lang="ko-KR" altLang="en-US" smtClean="0"/>
              <a:t>애플리케이션은 키 누름이나 화면 터치 같은 모든 사용자 동작에 대해 반드시 </a:t>
            </a:r>
            <a:r>
              <a:rPr lang="en-US" altLang="ko-KR" smtClean="0"/>
              <a:t>5</a:t>
            </a:r>
            <a:r>
              <a:rPr lang="ko-KR" altLang="en-US" smtClean="0"/>
              <a:t>초 이내로 반응해야 한다</a:t>
            </a:r>
            <a:r>
              <a:rPr lang="en-US" altLang="ko-KR" smtClean="0"/>
              <a:t>.</a:t>
            </a:r>
          </a:p>
          <a:p>
            <a:pPr lvl="3"/>
            <a:r>
              <a:rPr lang="ko-KR" altLang="en-US" smtClean="0"/>
              <a:t>브로드캐스트 리시버는 자신의 </a:t>
            </a:r>
            <a:r>
              <a:rPr lang="en-US" altLang="ko-KR" smtClean="0"/>
              <a:t>onReceive </a:t>
            </a:r>
            <a:r>
              <a:rPr lang="ko-KR" altLang="en-US" smtClean="0"/>
              <a:t>핸들러에서 반드시 </a:t>
            </a:r>
            <a:r>
              <a:rPr lang="en-US" altLang="ko-KR" smtClean="0"/>
              <a:t>10</a:t>
            </a:r>
            <a:r>
              <a:rPr lang="ko-KR" altLang="en-US" smtClean="0"/>
              <a:t>초 이내에 리턴해야 한다</a:t>
            </a:r>
            <a:r>
              <a:rPr lang="en-US" altLang="ko-KR" smtClean="0"/>
              <a:t>.</a:t>
            </a:r>
          </a:p>
          <a:p>
            <a:pPr lvl="3"/>
            <a:r>
              <a:rPr lang="ko-KR" altLang="en-US" smtClean="0"/>
              <a:t>서비스와 작업자 스레드 이용</a:t>
            </a:r>
            <a:endParaRPr lang="en-US" altLang="ko-KR" smtClean="0"/>
          </a:p>
          <a:p>
            <a:pPr lvl="1"/>
            <a:r>
              <a:rPr lang="ko-KR" altLang="en-US" smtClean="0"/>
              <a:t>안전할 것</a:t>
            </a:r>
            <a:endParaRPr lang="en-US" altLang="ko-KR" smtClean="0"/>
          </a:p>
          <a:p>
            <a:pPr lvl="2"/>
            <a:r>
              <a:rPr lang="ko-KR" altLang="en-US" smtClean="0"/>
              <a:t>오픈소스 플랫폼</a:t>
            </a:r>
            <a:r>
              <a:rPr lang="en-US" altLang="ko-KR" smtClean="0"/>
              <a:t>, </a:t>
            </a:r>
            <a:r>
              <a:rPr lang="ko-KR" altLang="en-US" smtClean="0"/>
              <a:t>보안 관심</a:t>
            </a:r>
            <a:endParaRPr lang="en-US" altLang="ko-KR" smtClean="0"/>
          </a:p>
          <a:p>
            <a:pPr lvl="2"/>
            <a:r>
              <a:rPr lang="ko-KR" altLang="en-US" smtClean="0"/>
              <a:t>안드로이드 보안 모델은 애플리케이션으로 하여금 자신이 필요로 하는 권한들을 선언하도록 함으로써 서비스와 기능에 대한 접근을 제한한다</a:t>
            </a:r>
            <a:r>
              <a:rPr lang="en-US" altLang="ko-KR" smtClean="0"/>
              <a:t>.</a:t>
            </a:r>
          </a:p>
          <a:p>
            <a:pPr lvl="2"/>
            <a:r>
              <a:rPr lang="en-US" altLang="ko-KR" smtClean="0"/>
              <a:t>1. </a:t>
            </a:r>
            <a:r>
              <a:rPr lang="ko-KR" altLang="en-US" smtClean="0"/>
              <a:t>모든 서비스와 방송하는 모든 인텐트에 대해 권한을 요구한다</a:t>
            </a:r>
            <a:r>
              <a:rPr lang="en-US" altLang="ko-KR" smtClean="0"/>
              <a:t>.</a:t>
            </a:r>
          </a:p>
          <a:p>
            <a:pPr lvl="2"/>
            <a:r>
              <a:rPr lang="en-US" altLang="ko-KR" smtClean="0"/>
              <a:t>2. </a:t>
            </a:r>
            <a:r>
              <a:rPr lang="ko-KR" altLang="en-US" smtClean="0"/>
              <a:t>인터넷</a:t>
            </a:r>
            <a:r>
              <a:rPr lang="en-US" altLang="ko-KR" smtClean="0"/>
              <a:t>, </a:t>
            </a:r>
            <a:r>
              <a:rPr lang="ko-KR" altLang="en-US" smtClean="0"/>
              <a:t>블루투스</a:t>
            </a:r>
            <a:r>
              <a:rPr lang="en-US" altLang="ko-KR" smtClean="0"/>
              <a:t>, SMS </a:t>
            </a:r>
            <a:r>
              <a:rPr lang="ko-KR" altLang="en-US" smtClean="0"/>
              <a:t>메시지</a:t>
            </a:r>
            <a:r>
              <a:rPr lang="en-US" altLang="ko-KR" smtClean="0"/>
              <a:t>, </a:t>
            </a:r>
            <a:r>
              <a:rPr lang="ko-KR" altLang="en-US" smtClean="0"/>
              <a:t>인스턴트 메시징 같은 외부 소스로부터 입력을 받아들일 때는 각별히 주의</a:t>
            </a:r>
            <a:endParaRPr lang="en-US" altLang="ko-KR" smtClean="0"/>
          </a:p>
          <a:p>
            <a:pPr lvl="2"/>
            <a:r>
              <a:rPr lang="en-US" altLang="ko-KR" smtClean="0"/>
              <a:t>3. </a:t>
            </a:r>
            <a:r>
              <a:rPr lang="ko-KR" altLang="en-US" smtClean="0"/>
              <a:t>하위 수준의 하드웨어에 대한 접근을 서드파티 애플리케이션에 노출할 지 모를 때는 신중을 기하자</a:t>
            </a:r>
            <a:r>
              <a:rPr lang="en-US" altLang="ko-KR" smtClean="0"/>
              <a:t>.</a:t>
            </a:r>
          </a:p>
          <a:p>
            <a:pPr lvl="1"/>
            <a:r>
              <a:rPr lang="ko-KR" altLang="en-US"/>
              <a:t>심리스</a:t>
            </a:r>
            <a:r>
              <a:rPr lang="en-US" altLang="ko-KR"/>
              <a:t>(seamless)</a:t>
            </a:r>
            <a:r>
              <a:rPr lang="ko-KR" altLang="en-US"/>
              <a:t>할 </a:t>
            </a:r>
            <a:r>
              <a:rPr lang="ko-KR" altLang="en-US" smtClean="0"/>
              <a:t>것</a:t>
            </a:r>
            <a:endParaRPr lang="en-US" altLang="ko-KR" smtClean="0"/>
          </a:p>
          <a:p>
            <a:pPr lvl="2"/>
            <a:r>
              <a:rPr lang="ko-KR" altLang="en-US" smtClean="0"/>
              <a:t>심리스의 목표는 애플리케이션이 즉각 시작</a:t>
            </a:r>
            <a:r>
              <a:rPr lang="en-US" altLang="ko-KR" smtClean="0"/>
              <a:t>, </a:t>
            </a:r>
            <a:r>
              <a:rPr lang="ko-KR" altLang="en-US" smtClean="0"/>
              <a:t>종료</a:t>
            </a:r>
            <a:r>
              <a:rPr lang="en-US" altLang="ko-KR" smtClean="0"/>
              <a:t>, </a:t>
            </a:r>
            <a:r>
              <a:rPr lang="ko-KR" altLang="en-US" smtClean="0"/>
              <a:t>전이되고</a:t>
            </a:r>
            <a:r>
              <a:rPr lang="en-US" altLang="ko-KR" smtClean="0"/>
              <a:t>, </a:t>
            </a:r>
            <a:r>
              <a:rPr lang="ko-KR" altLang="en-US" smtClean="0"/>
              <a:t>눈에 띄는 지연이나 거슬리는 전이가 없는 일관된 사용자 경험이다</a:t>
            </a:r>
            <a:r>
              <a:rPr lang="en-US" altLang="ko-KR" smtClean="0"/>
              <a:t>.</a:t>
            </a:r>
          </a:p>
          <a:p>
            <a:pPr lvl="2"/>
            <a:r>
              <a:rPr lang="ko-KR" altLang="en-US" smtClean="0"/>
              <a:t>인텐트를 이용하면</a:t>
            </a:r>
            <a:r>
              <a:rPr lang="en-US" altLang="ko-KR" smtClean="0"/>
              <a:t>, </a:t>
            </a:r>
            <a:r>
              <a:rPr lang="ko-KR" altLang="en-US" smtClean="0"/>
              <a:t>애플리케이션들이 서로를 위해 기능을 제공할 수 있다</a:t>
            </a:r>
            <a:r>
              <a:rPr lang="en-US" altLang="ko-KR" smtClean="0"/>
              <a:t>.</a:t>
            </a:r>
          </a:p>
          <a:p>
            <a:pPr lvl="2"/>
            <a:r>
              <a:rPr lang="ko-KR" altLang="en-US" smtClean="0"/>
              <a:t>사용성에 대해서는 일관되면서도 직관적인 접근법 사용</a:t>
            </a:r>
            <a:endParaRPr lang="en-US" altLang="ko-KR" smtClean="0"/>
          </a:p>
          <a:p>
            <a:pPr lvl="2"/>
            <a:r>
              <a:rPr lang="ko-KR" altLang="en-US" smtClean="0"/>
              <a:t>액티비티가 화면에 보이지 않는 동안에는 작업을 일시 중단한다</a:t>
            </a:r>
            <a:r>
              <a:rPr lang="en-US" altLang="ko-KR" smtClean="0"/>
              <a:t>. </a:t>
            </a:r>
            <a:r>
              <a:rPr lang="ko-KR" altLang="en-US" smtClean="0"/>
              <a:t>만약 계속 처리해야 한다면 서비스를 이용하고 사용자가 모르게 한다</a:t>
            </a:r>
            <a:r>
              <a:rPr lang="en-US" altLang="ko-KR" smtClean="0"/>
              <a:t>.</a:t>
            </a:r>
          </a:p>
          <a:p>
            <a:pPr lvl="2"/>
            <a:r>
              <a:rPr lang="ko-KR" altLang="en-US" smtClean="0"/>
              <a:t>일반화된 </a:t>
            </a:r>
            <a:r>
              <a:rPr lang="en-US" altLang="ko-KR" smtClean="0"/>
              <a:t>UI </a:t>
            </a:r>
            <a:r>
              <a:rPr lang="ko-KR" altLang="en-US" smtClean="0"/>
              <a:t>요소와 테마를 사용한다</a:t>
            </a:r>
            <a:r>
              <a:rPr lang="en-US" altLang="ko-KR" smtClean="0"/>
              <a:t>.</a:t>
            </a:r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333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31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할 일 </a:t>
            </a:r>
            <a:r>
              <a:rPr lang="ko-KR" altLang="en-US" smtClean="0"/>
              <a:t>목록</a:t>
            </a:r>
            <a:r>
              <a:rPr lang="en-US" altLang="ko-KR" smtClean="0"/>
              <a:t>(ToDoList) </a:t>
            </a:r>
            <a:r>
              <a:rPr lang="ko-KR" altLang="en-US" smtClean="0"/>
              <a:t>예제</a:t>
            </a:r>
            <a:endParaRPr lang="ko-KR" altLang="en-US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네이티브 안드로이드 뷰 컨트롤 이용</a:t>
            </a:r>
            <a:endParaRPr lang="en-US" altLang="ko-KR"/>
          </a:p>
          <a:p>
            <a:pPr marL="457200" indent="-457200">
              <a:buFont typeface="+mj-lt"/>
              <a:buAutoNum type="arabicPeriod"/>
            </a:pPr>
            <a:r>
              <a:rPr lang="ko-KR" altLang="en-US"/>
              <a:t>프로젝트 생성</a:t>
            </a:r>
            <a:endParaRPr lang="en-US" altLang="ko-KR"/>
          </a:p>
          <a:p>
            <a:pPr lvl="1"/>
            <a:r>
              <a:rPr lang="en-US" altLang="ko-KR"/>
              <a:t>File &gt; New &gt; Project</a:t>
            </a:r>
          </a:p>
          <a:p>
            <a:pPr lvl="1"/>
            <a:r>
              <a:rPr lang="en-US" altLang="ko-KR"/>
              <a:t>Android Project &gt; Next</a:t>
            </a:r>
          </a:p>
          <a:p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altLang="ko-KR"/>
              <a:t>New Android Project</a:t>
            </a:r>
          </a:p>
          <a:p>
            <a:endParaRPr lang="ko-KR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72" y="2909186"/>
            <a:ext cx="340237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48666"/>
            <a:ext cx="2988576" cy="461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69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32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할 일 목록</a:t>
            </a:r>
            <a:r>
              <a:rPr lang="en-US" altLang="ko-KR"/>
              <a:t>(ToDoList) </a:t>
            </a:r>
            <a:r>
              <a:rPr lang="ko-KR" altLang="en-US"/>
              <a:t>예제</a:t>
            </a:r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altLang="ko-KR"/>
              <a:t>Window &gt; Android SDK</a:t>
            </a:r>
            <a:r>
              <a:rPr lang="ko-KR" altLang="en-US"/>
              <a:t> </a:t>
            </a:r>
            <a:r>
              <a:rPr lang="en-US" altLang="ko-KR"/>
              <a:t>and AVD </a:t>
            </a:r>
            <a:r>
              <a:rPr lang="en-US" altLang="ko-KR" smtClean="0"/>
              <a:t>Manager</a:t>
            </a:r>
          </a:p>
          <a:p>
            <a:pPr marL="857250" lvl="1" indent="-457200"/>
            <a:r>
              <a:rPr lang="en-US" altLang="ko-KR" smtClean="0"/>
              <a:t>Virtual Devices </a:t>
            </a:r>
            <a:r>
              <a:rPr lang="ko-KR" altLang="en-US" smtClean="0"/>
              <a:t>생성</a:t>
            </a:r>
            <a:endParaRPr lang="en-US" altLang="ko-KR"/>
          </a:p>
          <a:p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ko-KR" altLang="en-US" smtClean="0"/>
              <a:t>생성된 </a:t>
            </a:r>
            <a:r>
              <a:rPr lang="en-US" altLang="ko-KR" smtClean="0"/>
              <a:t>AVD - PAAD</a:t>
            </a:r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2898107" cy="363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8"/>
            <a:ext cx="3925519" cy="228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73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33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할 일 목록</a:t>
            </a:r>
            <a:r>
              <a:rPr lang="en-US" altLang="ko-KR"/>
              <a:t>(ToDoList) </a:t>
            </a:r>
            <a:r>
              <a:rPr lang="ko-KR" altLang="en-US"/>
              <a:t>예제</a:t>
            </a:r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ko-KR" altLang="en-US" smtClean="0"/>
              <a:t>시작 구성</a:t>
            </a:r>
            <a:endParaRPr lang="en-US" altLang="ko-KR" smtClean="0"/>
          </a:p>
          <a:p>
            <a:pPr marL="857250" lvl="1" indent="-457200"/>
            <a:r>
              <a:rPr lang="en-US" altLang="ko-KR" smtClean="0"/>
              <a:t>Run</a:t>
            </a:r>
            <a:r>
              <a:rPr lang="ko-KR" altLang="en-US" smtClean="0"/>
              <a:t>만 수행</a:t>
            </a:r>
            <a:endParaRPr lang="en-US" altLang="ko-KR" smtClean="0"/>
          </a:p>
          <a:p>
            <a:pPr marL="857250" lvl="1" indent="-457200"/>
            <a:r>
              <a:rPr lang="en-US" altLang="ko-KR" smtClean="0"/>
              <a:t>Run &gt; Run Configurations...</a:t>
            </a:r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US" altLang="ko-KR" smtClean="0"/>
              <a:t>Target </a:t>
            </a:r>
            <a:r>
              <a:rPr lang="ko-KR" altLang="en-US" smtClean="0"/>
              <a:t>항목에서 조금전에 생성한 </a:t>
            </a:r>
            <a:r>
              <a:rPr lang="en-US" altLang="ko-KR" smtClean="0"/>
              <a:t>PAAD AVD</a:t>
            </a:r>
            <a:r>
              <a:rPr lang="ko-KR" altLang="en-US" smtClean="0"/>
              <a:t>를 선택</a:t>
            </a:r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36" y="2708920"/>
            <a:ext cx="3797997" cy="330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55430"/>
            <a:ext cx="3672408" cy="37565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45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할 일 목록</a:t>
            </a:r>
            <a:r>
              <a:rPr lang="en-US" altLang="ko-KR"/>
              <a:t>(ToDoList) </a:t>
            </a:r>
            <a:r>
              <a:rPr lang="ko-KR" altLang="en-US"/>
              <a:t>예제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US" altLang="ko-KR" smtClean="0"/>
              <a:t>PAAD Run </a:t>
            </a:r>
            <a:r>
              <a:rPr lang="ko-KR" altLang="en-US" smtClean="0"/>
              <a:t>화면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34</a:t>
            </a:fld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842" y="1772816"/>
            <a:ext cx="6038316" cy="428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한글 입력기 설치</a:t>
            </a:r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237626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ko-KR" altLang="en-US" sz="1800"/>
              <a:t>한글 입력기 설치</a:t>
            </a:r>
            <a:endParaRPr lang="en-US" altLang="ko-KR" sz="1800"/>
          </a:p>
          <a:p>
            <a:pPr marL="857250" lvl="1" indent="-457200"/>
            <a:r>
              <a:rPr lang="ko-KR" altLang="en-US" sz="1400"/>
              <a:t>에뮬레이터 켠 상태에서</a:t>
            </a:r>
            <a:endParaRPr lang="en-US" altLang="ko-KR" sz="1400"/>
          </a:p>
          <a:p>
            <a:pPr marL="857250" lvl="1" indent="-457200"/>
            <a:r>
              <a:rPr lang="en-US" altLang="ko-KR" sz="1400"/>
              <a:t>D:\java </a:t>
            </a:r>
            <a:r>
              <a:rPr lang="ko-KR" altLang="en-US" sz="1400"/>
              <a:t>폴더 </a:t>
            </a:r>
            <a:r>
              <a:rPr lang="ko-KR" altLang="en-US" sz="1400" smtClean="0"/>
              <a:t>내에 </a:t>
            </a:r>
            <a:r>
              <a:rPr lang="en-US" altLang="ko-KR" sz="1400"/>
              <a:t>HangulKeyboard.apk </a:t>
            </a:r>
            <a:r>
              <a:rPr lang="ko-KR" altLang="en-US" sz="1400"/>
              <a:t>다운로드</a:t>
            </a:r>
            <a:endParaRPr lang="en-US" altLang="ko-KR" sz="1400"/>
          </a:p>
          <a:p>
            <a:pPr marL="857250" lvl="1" indent="-457200"/>
            <a:r>
              <a:rPr lang="en-US" altLang="ko-KR" sz="1400"/>
              <a:t>http://www.lug.or.kr/files/android/HangulKeyboard.apk</a:t>
            </a:r>
          </a:p>
          <a:p>
            <a:pPr marL="857250" lvl="1" indent="-457200"/>
            <a:r>
              <a:rPr lang="ko-KR" altLang="en-US" sz="1400" smtClean="0"/>
              <a:t>도스 창에</a:t>
            </a:r>
            <a:r>
              <a:rPr lang="ko-KR" altLang="en-US" sz="1400"/>
              <a:t>서</a:t>
            </a:r>
            <a:endParaRPr lang="en-US" altLang="ko-KR" sz="1400"/>
          </a:p>
          <a:p>
            <a:pPr marL="800100" lvl="2" indent="0">
              <a:buNone/>
            </a:pPr>
            <a:r>
              <a:rPr lang="en-US" altLang="ko-KR" sz="1200" smtClean="0"/>
              <a:t>	</a:t>
            </a:r>
            <a:r>
              <a:rPr lang="en-US" altLang="ko-KR" sz="1200" smtClean="0">
                <a:solidFill>
                  <a:srgbClr val="FF0000"/>
                </a:solidFill>
              </a:rPr>
              <a:t>adb </a:t>
            </a:r>
            <a:r>
              <a:rPr lang="en-US" altLang="ko-KR" sz="1200">
                <a:solidFill>
                  <a:srgbClr val="FF0000"/>
                </a:solidFill>
              </a:rPr>
              <a:t>install</a:t>
            </a:r>
            <a:r>
              <a:rPr lang="en-US" altLang="ko-KR" sz="1200"/>
              <a:t> HangulKeyboard.apk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altLang="ko-KR" sz="1800" smtClean="0"/>
              <a:t>settings &gt; Language &amp; Keyboard settings &gt; Select language &gt; </a:t>
            </a:r>
            <a:r>
              <a:rPr lang="ko-KR" altLang="en-US" sz="1800" smtClean="0"/>
              <a:t>한국어</a:t>
            </a:r>
            <a:endParaRPr lang="en-US" altLang="ko-KR" sz="1800" smtClean="0"/>
          </a:p>
          <a:p>
            <a:pPr marL="457200" indent="-457200">
              <a:buFont typeface="+mj-lt"/>
              <a:buAutoNum type="arabicPeriod" startAt="9"/>
            </a:pPr>
            <a:r>
              <a:rPr lang="en-US" altLang="ko-KR" sz="1800" smtClean="0"/>
              <a:t>settings </a:t>
            </a:r>
            <a:r>
              <a:rPr lang="en-US" altLang="ko-KR" sz="1800"/>
              <a:t>&gt; </a:t>
            </a:r>
            <a:r>
              <a:rPr lang="ko-KR" altLang="en-US" sz="1800"/>
              <a:t>언어 및 키보드</a:t>
            </a:r>
            <a:r>
              <a:rPr lang="ko-KR" altLang="en-US" sz="1800" smtClean="0"/>
              <a:t> </a:t>
            </a:r>
            <a:r>
              <a:rPr lang="en-US" altLang="ko-KR" sz="1800"/>
              <a:t>&gt; </a:t>
            </a:r>
            <a:r>
              <a:rPr lang="ko-KR" altLang="en-US" sz="1800"/>
              <a:t>한글 </a:t>
            </a:r>
            <a:r>
              <a:rPr lang="ko-KR" altLang="en-US" sz="1800" smtClean="0"/>
              <a:t>접촉식 </a:t>
            </a:r>
            <a:r>
              <a:rPr lang="ko-KR" altLang="en-US" sz="1800"/>
              <a:t>키보드 체크</a:t>
            </a:r>
            <a:endParaRPr lang="en-US" altLang="ko-KR" sz="1800"/>
          </a:p>
          <a:p>
            <a:pPr marL="857250" lvl="1" indent="-457200"/>
            <a:r>
              <a:rPr lang="ko-KR" altLang="en-US" sz="1400"/>
              <a:t>한글 사용 시에는 입력란에 롱클릭하여 입력방법 선택 후 한글 접촉식 키보드를 </a:t>
            </a:r>
            <a:r>
              <a:rPr lang="ko-KR" altLang="en-US" sz="1400" smtClean="0"/>
              <a:t>선택</a:t>
            </a:r>
            <a:endParaRPr lang="ko-KR" altLang="en-US" sz="140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35</a:t>
            </a:fld>
            <a:endParaRPr lang="ko-KR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27872"/>
            <a:ext cx="2237674" cy="146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489" y="3573015"/>
            <a:ext cx="1795574" cy="267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584" y="3573015"/>
            <a:ext cx="1800298" cy="267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816" y="3573015"/>
            <a:ext cx="1800297" cy="267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25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36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할 일 목록</a:t>
            </a:r>
            <a:r>
              <a:rPr lang="en-US" altLang="ko-KR"/>
              <a:t>(ToDoList) </a:t>
            </a:r>
            <a:r>
              <a:rPr lang="ko-KR" altLang="en-US"/>
              <a:t>예제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사용자 인터페이스의 직관적인 레이아웃 설계</a:t>
            </a:r>
            <a:endParaRPr lang="en-US" altLang="ko-KR" smtClean="0"/>
          </a:p>
          <a:p>
            <a:pPr lvl="1"/>
            <a:r>
              <a:rPr lang="ko-KR" altLang="en-US" smtClean="0"/>
              <a:t>사용자에게 해야 할 일들의 목록과 새로운 할 일을 추가하기 위한 텍스트 입력 박스 하나를 보여준다</a:t>
            </a:r>
            <a:r>
              <a:rPr lang="en-US" altLang="ko-KR" smtClean="0"/>
              <a:t>.</a:t>
            </a:r>
          </a:p>
          <a:p>
            <a:pPr lvl="1"/>
            <a:r>
              <a:rPr lang="en-US" altLang="ko-KR" smtClean="0"/>
              <a:t>UI</a:t>
            </a:r>
            <a:r>
              <a:rPr lang="ko-KR" altLang="en-US" smtClean="0"/>
              <a:t>를 배치할 때 레이아웃 리소스 파일을 사용하는 방법</a:t>
            </a:r>
            <a:endParaRPr lang="en-US" altLang="ko-KR" smtClean="0"/>
          </a:p>
          <a:p>
            <a:pPr lvl="1"/>
            <a:r>
              <a:rPr lang="en-US" altLang="ko-KR" smtClean="0"/>
              <a:t>res/layout </a:t>
            </a:r>
            <a:r>
              <a:rPr lang="ko-KR" altLang="en-US" smtClean="0"/>
              <a:t>폴더 내의 </a:t>
            </a:r>
            <a:r>
              <a:rPr lang="en-US" altLang="ko-KR" smtClean="0"/>
              <a:t>main.xml </a:t>
            </a:r>
            <a:r>
              <a:rPr lang="ko-KR" altLang="en-US" smtClean="0"/>
              <a:t>레이아웃 파일을 사용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52736"/>
            <a:ext cx="2324100" cy="422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56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37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할 일 목록</a:t>
            </a:r>
            <a:r>
              <a:rPr lang="en-US" altLang="ko-KR"/>
              <a:t>(ToDoList) </a:t>
            </a:r>
            <a:r>
              <a:rPr lang="ko-KR" altLang="en-US"/>
              <a:t>예제</a:t>
            </a:r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main.xml </a:t>
            </a:r>
            <a:r>
              <a:rPr lang="ko-KR" altLang="en-US" smtClean="0"/>
              <a:t>파일의 레이아웃 수정</a:t>
            </a:r>
            <a:endParaRPr lang="en-US" altLang="ko-KR" smtClean="0"/>
          </a:p>
          <a:p>
            <a:pPr lvl="1"/>
            <a:r>
              <a:rPr lang="en-US" altLang="ko-KR" smtClean="0"/>
              <a:t>LinearLayout </a:t>
            </a:r>
            <a:r>
              <a:rPr lang="ko-KR" altLang="en-US" smtClean="0"/>
              <a:t>내에 </a:t>
            </a:r>
            <a:r>
              <a:rPr lang="en-US" altLang="ko-KR" smtClean="0"/>
              <a:t>EditText</a:t>
            </a:r>
            <a:r>
              <a:rPr lang="ko-KR" altLang="en-US" smtClean="0"/>
              <a:t>와 </a:t>
            </a:r>
            <a:r>
              <a:rPr lang="en-US" altLang="ko-KR" smtClean="0"/>
              <a:t>ListView </a:t>
            </a:r>
            <a:r>
              <a:rPr lang="ko-KR" altLang="en-US" smtClean="0"/>
              <a:t>컨트롤을 추가</a:t>
            </a:r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smtClean="0"/>
              <a:t>ToDoList </a:t>
            </a:r>
            <a:r>
              <a:rPr lang="ko-KR" altLang="en-US" smtClean="0"/>
              <a:t>액티비티 수정</a:t>
            </a:r>
            <a:endParaRPr lang="en-US" altLang="ko-KR" smtClean="0"/>
          </a:p>
          <a:p>
            <a:pPr lvl="1"/>
            <a:r>
              <a:rPr lang="en-US" altLang="ko-KR" smtClean="0"/>
              <a:t>ToDoList.java</a:t>
            </a:r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11560" y="2575937"/>
            <a:ext cx="3510448" cy="258532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900" smtClean="0">
                <a:ea typeface="나눔고딕코딩" pitchFamily="49" charset="-127"/>
              </a:rPr>
              <a:t>// main.xml</a:t>
            </a:r>
          </a:p>
          <a:p>
            <a:endParaRPr lang="en-US" altLang="ko-KR" sz="900" b="1" smtClean="0">
              <a:ea typeface="나눔고딕코딩" pitchFamily="49" charset="-127"/>
            </a:endParaRPr>
          </a:p>
          <a:p>
            <a:r>
              <a:rPr lang="en-US" altLang="ko-KR" sz="900" smtClean="0"/>
              <a:t>&lt;?xml version="1.0" encoding="utf-8"?&gt;</a:t>
            </a:r>
          </a:p>
          <a:p>
            <a:r>
              <a:rPr lang="en-US" altLang="ko-KR" sz="900" b="1" smtClean="0"/>
              <a:t>&lt;LinearLayout </a:t>
            </a:r>
            <a:r>
              <a:rPr lang="en-US" altLang="ko-KR" sz="900" smtClean="0"/>
              <a:t>xmlns:android="http://schemas.android.com/apk/res/android"</a:t>
            </a:r>
          </a:p>
          <a:p>
            <a:r>
              <a:rPr lang="en-US" altLang="ko-KR" sz="900" smtClean="0"/>
              <a:t>    android:orientation="vertical"</a:t>
            </a:r>
          </a:p>
          <a:p>
            <a:r>
              <a:rPr lang="en-US" altLang="ko-KR" sz="900" smtClean="0"/>
              <a:t>    android:layout_width="fill_parent"</a:t>
            </a:r>
          </a:p>
          <a:p>
            <a:r>
              <a:rPr lang="en-US" altLang="ko-KR" sz="900" smtClean="0"/>
              <a:t>    android:layout_height="fill_parent"&gt;</a:t>
            </a:r>
          </a:p>
          <a:p>
            <a:r>
              <a:rPr lang="en-US" altLang="ko-KR" sz="900" smtClean="0">
                <a:solidFill>
                  <a:srgbClr val="FF0000"/>
                </a:solidFill>
              </a:rPr>
              <a:t>    &lt;</a:t>
            </a:r>
            <a:r>
              <a:rPr lang="en-US" altLang="ko-KR" sz="900" b="1" smtClean="0">
                <a:solidFill>
                  <a:srgbClr val="FF0000"/>
                </a:solidFill>
              </a:rPr>
              <a:t>EditText</a:t>
            </a:r>
          </a:p>
          <a:p>
            <a:r>
              <a:rPr lang="en-US" altLang="ko-KR" sz="900" smtClean="0">
                <a:solidFill>
                  <a:srgbClr val="FF0000"/>
                </a:solidFill>
              </a:rPr>
              <a:t>    android:id="</a:t>
            </a:r>
            <a:r>
              <a:rPr lang="en-US" altLang="ko-KR" sz="900" b="1" smtClean="0">
                <a:solidFill>
                  <a:srgbClr val="FF0000"/>
                </a:solidFill>
              </a:rPr>
              <a:t>@+id/myEditText</a:t>
            </a:r>
            <a:r>
              <a:rPr lang="en-US" altLang="ko-KR" sz="900" smtClean="0">
                <a:solidFill>
                  <a:srgbClr val="FF0000"/>
                </a:solidFill>
              </a:rPr>
              <a:t>"</a:t>
            </a:r>
          </a:p>
          <a:p>
            <a:r>
              <a:rPr lang="en-US" altLang="ko-KR" sz="900" smtClean="0">
                <a:solidFill>
                  <a:srgbClr val="FF0000"/>
                </a:solidFill>
              </a:rPr>
              <a:t>    android:layout_width="fill_parent" </a:t>
            </a:r>
          </a:p>
          <a:p>
            <a:r>
              <a:rPr lang="en-US" altLang="ko-KR" sz="900" smtClean="0">
                <a:solidFill>
                  <a:srgbClr val="FF0000"/>
                </a:solidFill>
              </a:rPr>
              <a:t>    android:layout_height="wrap_content"</a:t>
            </a:r>
          </a:p>
          <a:p>
            <a:r>
              <a:rPr lang="en-US" altLang="ko-KR" sz="900" smtClean="0">
                <a:solidFill>
                  <a:srgbClr val="FF0000"/>
                </a:solidFill>
              </a:rPr>
              <a:t>    android:text="</a:t>
            </a:r>
            <a:r>
              <a:rPr lang="ko-KR" altLang="en-US" sz="900" smtClean="0">
                <a:solidFill>
                  <a:srgbClr val="FF0000"/>
                </a:solidFill>
              </a:rPr>
              <a:t>새 해야 할 일</a:t>
            </a:r>
            <a:r>
              <a:rPr lang="en-US" altLang="ko-KR" sz="900" smtClean="0">
                <a:solidFill>
                  <a:srgbClr val="FF0000"/>
                </a:solidFill>
              </a:rPr>
              <a:t>" /&gt;</a:t>
            </a:r>
          </a:p>
          <a:p>
            <a:r>
              <a:rPr lang="en-US" altLang="ko-KR" sz="900" smtClean="0">
                <a:solidFill>
                  <a:srgbClr val="FF0000"/>
                </a:solidFill>
              </a:rPr>
              <a:t>    &lt;</a:t>
            </a:r>
            <a:r>
              <a:rPr lang="en-US" altLang="ko-KR" sz="900" b="1" smtClean="0">
                <a:solidFill>
                  <a:srgbClr val="FF0000"/>
                </a:solidFill>
              </a:rPr>
              <a:t>ListView</a:t>
            </a:r>
            <a:r>
              <a:rPr lang="en-US" altLang="ko-KR" sz="900" smtClean="0">
                <a:solidFill>
                  <a:srgbClr val="FF0000"/>
                </a:solidFill>
              </a:rPr>
              <a:t>  </a:t>
            </a:r>
          </a:p>
          <a:p>
            <a:r>
              <a:rPr lang="en-US" altLang="ko-KR" sz="900" smtClean="0">
                <a:solidFill>
                  <a:srgbClr val="FF0000"/>
                </a:solidFill>
              </a:rPr>
              <a:t>        android:id="@+id/myListView" </a:t>
            </a:r>
          </a:p>
          <a:p>
            <a:r>
              <a:rPr lang="en-US" altLang="ko-KR" sz="900" smtClean="0">
                <a:solidFill>
                  <a:srgbClr val="FF0000"/>
                </a:solidFill>
              </a:rPr>
              <a:t>        android:layout_width="fill_parent" </a:t>
            </a:r>
          </a:p>
          <a:p>
            <a:r>
              <a:rPr lang="en-US" altLang="ko-KR" sz="900" smtClean="0">
                <a:solidFill>
                  <a:srgbClr val="FF0000"/>
                </a:solidFill>
              </a:rPr>
              <a:t>        android:layout_height="wrap_content" /&gt;</a:t>
            </a:r>
          </a:p>
          <a:p>
            <a:r>
              <a:rPr lang="en-US" altLang="ko-KR" sz="900" b="1" smtClean="0"/>
              <a:t>&lt;/LinearLayout&gt;</a:t>
            </a:r>
            <a:endParaRPr lang="en-US" altLang="ko-KR" sz="900" b="1"/>
          </a:p>
        </p:txBody>
      </p:sp>
      <p:sp>
        <p:nvSpPr>
          <p:cNvPr id="10" name="TextBox 9"/>
          <p:cNvSpPr txBox="1"/>
          <p:nvPr/>
        </p:nvSpPr>
        <p:spPr>
          <a:xfrm>
            <a:off x="4283968" y="2575937"/>
            <a:ext cx="4320479" cy="32778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900" smtClean="0">
                <a:ea typeface="나눔고딕코딩" pitchFamily="49" charset="-127"/>
              </a:rPr>
              <a:t>// ToDoList.java</a:t>
            </a:r>
          </a:p>
          <a:p>
            <a:endParaRPr lang="en-US" altLang="ko-KR" sz="900" smtClean="0">
              <a:ea typeface="나눔고딕코딩" pitchFamily="49" charset="-127"/>
            </a:endParaRPr>
          </a:p>
          <a:p>
            <a:r>
              <a:rPr lang="en-US" altLang="ko-KR" sz="900"/>
              <a:t>package </a:t>
            </a:r>
            <a:r>
              <a:rPr lang="en-US" altLang="ko-KR" sz="900" smtClean="0"/>
              <a:t>com.paad.todolist</a:t>
            </a:r>
            <a:r>
              <a:rPr lang="en-US" altLang="ko-KR" sz="900"/>
              <a:t>;</a:t>
            </a:r>
          </a:p>
          <a:p>
            <a:endParaRPr lang="ko-KR" altLang="en-US" sz="900"/>
          </a:p>
          <a:p>
            <a:r>
              <a:rPr lang="en-US" altLang="ko-KR" sz="900"/>
              <a:t>import android.app.Activity;</a:t>
            </a:r>
          </a:p>
          <a:p>
            <a:r>
              <a:rPr lang="en-US" altLang="ko-KR" sz="900"/>
              <a:t>import android.os.Bundle;</a:t>
            </a:r>
          </a:p>
          <a:p>
            <a:r>
              <a:rPr lang="en-US" altLang="ko-KR" sz="900"/>
              <a:t>import android.widget.EditText;</a:t>
            </a:r>
          </a:p>
          <a:p>
            <a:r>
              <a:rPr lang="en-US" altLang="ko-KR" sz="900"/>
              <a:t>import android.widget.ListView;</a:t>
            </a:r>
          </a:p>
          <a:p>
            <a:endParaRPr lang="ko-KR" altLang="en-US" sz="900"/>
          </a:p>
          <a:p>
            <a:r>
              <a:rPr lang="en-US" altLang="ko-KR" sz="900"/>
              <a:t>public class </a:t>
            </a:r>
            <a:r>
              <a:rPr lang="en-US" altLang="ko-KR" sz="900" smtClean="0"/>
              <a:t>ToDoList </a:t>
            </a:r>
            <a:r>
              <a:rPr lang="en-US" altLang="ko-KR" sz="900"/>
              <a:t>extends Activity {</a:t>
            </a:r>
          </a:p>
          <a:p>
            <a:r>
              <a:rPr lang="en-US" altLang="ko-KR" sz="900"/>
              <a:t>    /** Called when the activity is first created</a:t>
            </a:r>
            <a:r>
              <a:rPr lang="en-US" altLang="ko-KR" sz="900" smtClean="0"/>
              <a:t>. </a:t>
            </a:r>
            <a:r>
              <a:rPr lang="en-US" altLang="ko-KR" sz="900"/>
              <a:t>*/</a:t>
            </a:r>
          </a:p>
          <a:p>
            <a:r>
              <a:rPr lang="en-US" altLang="ko-KR" sz="900"/>
              <a:t>    @Override</a:t>
            </a:r>
          </a:p>
          <a:p>
            <a:r>
              <a:rPr lang="en-US" altLang="ko-KR" sz="900"/>
              <a:t>    public void onCreate(Bundle savedInstanceState) {</a:t>
            </a:r>
          </a:p>
          <a:p>
            <a:r>
              <a:rPr lang="en-US" altLang="ko-KR" sz="900"/>
              <a:t>        super.onCreate(savedInstanceState);</a:t>
            </a:r>
          </a:p>
          <a:p>
            <a:r>
              <a:rPr lang="ko-KR" altLang="en-US" sz="900"/>
              <a:t>        </a:t>
            </a:r>
          </a:p>
          <a:p>
            <a:r>
              <a:rPr lang="ko-KR" altLang="en-US" sz="900"/>
              <a:t>        </a:t>
            </a:r>
            <a:r>
              <a:rPr lang="en-US" altLang="ko-KR" sz="900"/>
              <a:t>// </a:t>
            </a:r>
            <a:r>
              <a:rPr lang="ko-KR" altLang="en-US" sz="900"/>
              <a:t>뷰를 인플레이트 한다</a:t>
            </a:r>
            <a:r>
              <a:rPr lang="en-US" altLang="ko-KR" sz="900"/>
              <a:t>.</a:t>
            </a:r>
          </a:p>
          <a:p>
            <a:r>
              <a:rPr lang="en-US" altLang="ko-KR" sz="900"/>
              <a:t>        setContentView(R.layout.main);</a:t>
            </a:r>
          </a:p>
          <a:p>
            <a:r>
              <a:rPr lang="ko-KR" altLang="en-US" sz="900"/>
              <a:t>        </a:t>
            </a:r>
          </a:p>
          <a:p>
            <a:r>
              <a:rPr lang="ko-KR" altLang="en-US" sz="900"/>
              <a:t>        </a:t>
            </a:r>
            <a:r>
              <a:rPr lang="en-US" altLang="ko-KR" sz="900"/>
              <a:t>// UI </a:t>
            </a:r>
            <a:r>
              <a:rPr lang="ko-KR" altLang="en-US" sz="900"/>
              <a:t>위젯들에 대한 레퍼런스를 얻는다</a:t>
            </a:r>
            <a:r>
              <a:rPr lang="en-US" altLang="ko-KR" sz="900"/>
              <a:t>.</a:t>
            </a:r>
          </a:p>
          <a:p>
            <a:r>
              <a:rPr lang="en-US" altLang="ko-KR" sz="900"/>
              <a:t>        </a:t>
            </a:r>
            <a:r>
              <a:rPr lang="en-US" altLang="ko-KR" sz="900">
                <a:solidFill>
                  <a:srgbClr val="FF0000"/>
                </a:solidFill>
              </a:rPr>
              <a:t>ListView myListView = (ListView)findViewById(R.id.myListView);</a:t>
            </a:r>
          </a:p>
          <a:p>
            <a:r>
              <a:rPr lang="en-US" altLang="ko-KR" sz="900">
                <a:solidFill>
                  <a:srgbClr val="FF0000"/>
                </a:solidFill>
              </a:rPr>
              <a:t>        final EditText myEditText = (EditText)findViewById(R.id.myEditText);</a:t>
            </a:r>
          </a:p>
          <a:p>
            <a:r>
              <a:rPr lang="ko-KR" altLang="en-US" sz="900"/>
              <a:t>    </a:t>
            </a:r>
            <a:r>
              <a:rPr lang="en-US" altLang="ko-KR" sz="900"/>
              <a:t>}</a:t>
            </a:r>
          </a:p>
          <a:p>
            <a:r>
              <a:rPr lang="en-US" altLang="ko-KR" sz="9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0018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38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할 일 목록</a:t>
            </a:r>
            <a:r>
              <a:rPr lang="en-US" altLang="ko-KR"/>
              <a:t>(ToDoList) </a:t>
            </a:r>
            <a:r>
              <a:rPr lang="ko-KR" altLang="en-US"/>
              <a:t>예제</a:t>
            </a:r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457200" y="1052736"/>
            <a:ext cx="4042792" cy="936104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smtClean="0"/>
              <a:t>해야 할 일 저장</a:t>
            </a:r>
            <a:endParaRPr lang="en-US" altLang="ko-KR" smtClean="0"/>
          </a:p>
          <a:p>
            <a:pPr lvl="1"/>
            <a:r>
              <a:rPr lang="en-US" altLang="ko-KR" smtClean="0"/>
              <a:t>ArrayList </a:t>
            </a:r>
            <a:r>
              <a:rPr lang="ko-KR" altLang="en-US" smtClean="0"/>
              <a:t>정의</a:t>
            </a:r>
            <a:endParaRPr lang="en-US" altLang="ko-KR" smtClean="0"/>
          </a:p>
          <a:p>
            <a:pPr lvl="1"/>
            <a:r>
              <a:rPr lang="en-US" altLang="ko-KR" smtClean="0"/>
              <a:t>ListView</a:t>
            </a:r>
            <a:r>
              <a:rPr lang="ko-KR" altLang="en-US" smtClean="0"/>
              <a:t>와 </a:t>
            </a:r>
            <a:r>
              <a:rPr lang="en-US" altLang="ko-KR" smtClean="0"/>
              <a:t>ArrayList </a:t>
            </a:r>
            <a:r>
              <a:rPr lang="ko-KR" altLang="en-US" smtClean="0"/>
              <a:t>바인딩</a:t>
            </a:r>
            <a:endParaRPr lang="en-US" altLang="ko-KR" smtClean="0"/>
          </a:p>
          <a:p>
            <a:pPr lvl="2"/>
            <a:r>
              <a:rPr lang="en-US" altLang="ko-KR" smtClean="0"/>
              <a:t>ArrayAdapter </a:t>
            </a:r>
            <a:r>
              <a:rPr lang="ko-KR" altLang="en-US" smtClean="0"/>
              <a:t>사용</a:t>
            </a:r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idx="13"/>
          </p:nvPr>
        </p:nvSpPr>
        <p:spPr>
          <a:xfrm>
            <a:off x="4644008" y="1052736"/>
            <a:ext cx="4042792" cy="2664296"/>
          </a:xfrm>
        </p:spPr>
        <p:txBody>
          <a:bodyPr/>
          <a:lstStyle/>
          <a:p>
            <a:r>
              <a:rPr lang="ko-KR" altLang="en-US" smtClean="0"/>
              <a:t>사용자의 새로운 할 일 추가 가능하도록</a:t>
            </a:r>
            <a:endParaRPr lang="en-US" altLang="ko-KR" smtClean="0"/>
          </a:p>
          <a:p>
            <a:pPr lvl="1"/>
            <a:r>
              <a:rPr lang="en-US" altLang="ko-KR" sz="1200" smtClean="0"/>
              <a:t>EditText</a:t>
            </a:r>
            <a:r>
              <a:rPr lang="ko-KR" altLang="en-US" sz="1200" smtClean="0"/>
              <a:t>에 </a:t>
            </a:r>
            <a:r>
              <a:rPr lang="en-US" altLang="ko-KR" sz="1200" smtClean="0"/>
              <a:t>D</a:t>
            </a:r>
            <a:r>
              <a:rPr lang="ko-KR" altLang="en-US" sz="1200" smtClean="0"/>
              <a:t>패드 가운데 버튼 클릭을 기다리는 </a:t>
            </a:r>
            <a:r>
              <a:rPr lang="en-US" altLang="ko-KR" sz="1200" smtClean="0"/>
              <a:t>onKeyListener </a:t>
            </a:r>
            <a:r>
              <a:rPr lang="ko-KR" altLang="en-US" sz="1200" smtClean="0"/>
              <a:t>추가하고</a:t>
            </a:r>
            <a:r>
              <a:rPr lang="en-US" altLang="ko-KR" sz="1200" smtClean="0"/>
              <a:t>, EditText</a:t>
            </a:r>
            <a:r>
              <a:rPr lang="ko-KR" altLang="en-US" sz="1200" smtClean="0"/>
              <a:t>의 내용을 할 일 목록에 추가하고</a:t>
            </a:r>
            <a:r>
              <a:rPr lang="en-US" altLang="ko-KR" sz="1200" smtClean="0"/>
              <a:t>,</a:t>
            </a:r>
            <a:r>
              <a:rPr lang="ko-KR" altLang="en-US" sz="1200" smtClean="0"/>
              <a:t> 이 변경을 </a:t>
            </a:r>
            <a:r>
              <a:rPr lang="en-US" altLang="ko-KR" sz="1200" smtClean="0"/>
              <a:t>ArrayAdapter</a:t>
            </a:r>
            <a:r>
              <a:rPr lang="ko-KR" altLang="en-US" sz="1200" smtClean="0"/>
              <a:t>에 통지</a:t>
            </a:r>
            <a:r>
              <a:rPr lang="en-US" altLang="ko-KR" sz="1200" smtClean="0"/>
              <a:t>. </a:t>
            </a:r>
            <a:r>
              <a:rPr lang="ko-KR" altLang="en-US" sz="1200" smtClean="0"/>
              <a:t>그리고 </a:t>
            </a:r>
            <a:r>
              <a:rPr lang="en-US" altLang="ko-KR" sz="1200" smtClean="0"/>
              <a:t>EditText</a:t>
            </a:r>
            <a:r>
              <a:rPr lang="ko-KR" altLang="en-US" sz="1200" smtClean="0"/>
              <a:t>를 비우고 다른 해야 할 일이 입력될 수 있도록 준비</a:t>
            </a:r>
            <a:endParaRPr lang="en-US" altLang="ko-KR" sz="1200" smtClean="0"/>
          </a:p>
          <a:p>
            <a:pPr lvl="1"/>
            <a:r>
              <a:rPr lang="ko-KR" altLang="en-US" sz="1200" smtClean="0"/>
              <a:t>만약</a:t>
            </a:r>
            <a:r>
              <a:rPr lang="en-US" altLang="ko-KR" sz="1200" smtClean="0"/>
              <a:t>, </a:t>
            </a:r>
            <a:r>
              <a:rPr lang="ko-KR" altLang="en-US" sz="1200" smtClean="0"/>
              <a:t>코드 작성시 필요한 자바 패키지를 자동으로 임포트하고자 한다면</a:t>
            </a:r>
            <a:r>
              <a:rPr lang="en-US" altLang="ko-KR" sz="1200" smtClean="0"/>
              <a:t> </a:t>
            </a:r>
            <a:r>
              <a:rPr lang="en-US" altLang="ko-KR" sz="1200" smtClean="0">
                <a:solidFill>
                  <a:srgbClr val="FF0000"/>
                </a:solidFill>
              </a:rPr>
              <a:t>Source &gt; Organize Imports</a:t>
            </a:r>
            <a:r>
              <a:rPr lang="ko-KR" altLang="en-US" sz="1200" smtClean="0"/>
              <a:t>를 클릭하면 된다</a:t>
            </a:r>
            <a:r>
              <a:rPr lang="en-US" altLang="ko-KR" sz="1200" smtClean="0"/>
              <a:t>. (control-Shift-O)</a:t>
            </a:r>
            <a:endParaRPr lang="ko-KR" altLang="en-US" sz="1200"/>
          </a:p>
        </p:txBody>
      </p:sp>
      <p:sp>
        <p:nvSpPr>
          <p:cNvPr id="6" name="TextBox 5"/>
          <p:cNvSpPr txBox="1"/>
          <p:nvPr/>
        </p:nvSpPr>
        <p:spPr>
          <a:xfrm>
            <a:off x="323528" y="2055351"/>
            <a:ext cx="4248472" cy="410881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900" smtClean="0">
                <a:latin typeface="+mn-ea"/>
              </a:rPr>
              <a:t>// ToDoList.java</a:t>
            </a:r>
          </a:p>
          <a:p>
            <a:r>
              <a:rPr lang="en-US" altLang="ko-KR" sz="900" b="1" smtClean="0"/>
              <a:t>import </a:t>
            </a:r>
            <a:r>
              <a:rPr lang="en-US" altLang="ko-KR" sz="900" b="1"/>
              <a:t>java.util.ArrayList</a:t>
            </a:r>
            <a:r>
              <a:rPr lang="en-US" altLang="ko-KR" sz="900" b="1" smtClean="0"/>
              <a:t>;</a:t>
            </a:r>
          </a:p>
          <a:p>
            <a:r>
              <a:rPr lang="en-US" altLang="ko-KR" sz="900" b="1"/>
              <a:t>import android.widget.ArrayAdapter;</a:t>
            </a:r>
            <a:endParaRPr lang="en-US" altLang="ko-KR" sz="900" smtClean="0">
              <a:latin typeface="+mn-ea"/>
            </a:endParaRPr>
          </a:p>
          <a:p>
            <a:endParaRPr lang="en-US" altLang="ko-KR" sz="900" smtClean="0">
              <a:latin typeface="+mn-ea"/>
            </a:endParaRPr>
          </a:p>
          <a:p>
            <a:r>
              <a:rPr lang="en-US" altLang="ko-KR" sz="900">
                <a:latin typeface="+mn-ea"/>
              </a:rPr>
              <a:t> @Override</a:t>
            </a:r>
          </a:p>
          <a:p>
            <a:r>
              <a:rPr lang="en-US" altLang="ko-KR" sz="900">
                <a:latin typeface="+mn-ea"/>
              </a:rPr>
              <a:t>    </a:t>
            </a:r>
            <a:r>
              <a:rPr lang="en-US" altLang="ko-KR" sz="900" b="1">
                <a:latin typeface="+mn-ea"/>
              </a:rPr>
              <a:t>public void onCreate(Bundle savedInstanceState) {</a:t>
            </a:r>
          </a:p>
          <a:p>
            <a:r>
              <a:rPr lang="en-US" altLang="ko-KR" sz="900">
                <a:latin typeface="+mn-ea"/>
              </a:rPr>
              <a:t>        </a:t>
            </a:r>
            <a:r>
              <a:rPr lang="en-US" altLang="ko-KR" sz="900" b="1">
                <a:latin typeface="+mn-ea"/>
              </a:rPr>
              <a:t>super.onCreate(savedInstanceState);</a:t>
            </a:r>
          </a:p>
          <a:p>
            <a:r>
              <a:rPr lang="en-US" altLang="ko-KR" sz="900">
                <a:latin typeface="+mn-ea"/>
              </a:rPr>
              <a:t>        setContentView(R.layout.main);</a:t>
            </a:r>
          </a:p>
          <a:p>
            <a:r>
              <a:rPr lang="ko-KR" altLang="en-US" sz="900">
                <a:latin typeface="+mn-ea"/>
              </a:rPr>
              <a:t>    </a:t>
            </a:r>
          </a:p>
          <a:p>
            <a:r>
              <a:rPr lang="ko-KR" altLang="en-US" sz="900">
                <a:latin typeface="+mn-ea"/>
              </a:rPr>
              <a:t>        </a:t>
            </a:r>
            <a:r>
              <a:rPr lang="en-US" altLang="ko-KR" sz="900">
                <a:latin typeface="+mn-ea"/>
              </a:rPr>
              <a:t>// </a:t>
            </a:r>
            <a:r>
              <a:rPr lang="ko-KR" altLang="en-US" sz="900">
                <a:latin typeface="+mn-ea"/>
              </a:rPr>
              <a:t>뷰를 인플레이트 한다</a:t>
            </a:r>
            <a:r>
              <a:rPr lang="en-US" altLang="ko-KR" sz="900">
                <a:latin typeface="+mn-ea"/>
              </a:rPr>
              <a:t>.</a:t>
            </a:r>
          </a:p>
          <a:p>
            <a:r>
              <a:rPr lang="en-US" altLang="ko-KR" sz="900">
                <a:latin typeface="+mn-ea"/>
              </a:rPr>
              <a:t>        setContentView(R.layout.main);</a:t>
            </a:r>
          </a:p>
          <a:p>
            <a:r>
              <a:rPr lang="ko-KR" altLang="en-US" sz="900">
                <a:latin typeface="+mn-ea"/>
              </a:rPr>
              <a:t>        </a:t>
            </a:r>
          </a:p>
          <a:p>
            <a:r>
              <a:rPr lang="ko-KR" altLang="en-US" sz="900">
                <a:latin typeface="+mn-ea"/>
              </a:rPr>
              <a:t>        </a:t>
            </a:r>
            <a:r>
              <a:rPr lang="en-US" altLang="ko-KR" sz="900">
                <a:latin typeface="+mn-ea"/>
              </a:rPr>
              <a:t>// UI </a:t>
            </a:r>
            <a:r>
              <a:rPr lang="ko-KR" altLang="en-US" sz="900">
                <a:latin typeface="+mn-ea"/>
              </a:rPr>
              <a:t>위젯들에 대한 레퍼런스를 얻는다</a:t>
            </a:r>
            <a:r>
              <a:rPr lang="en-US" altLang="ko-KR" sz="900">
                <a:latin typeface="+mn-ea"/>
              </a:rPr>
              <a:t>.</a:t>
            </a:r>
          </a:p>
          <a:p>
            <a:r>
              <a:rPr lang="en-US" altLang="ko-KR" sz="900">
                <a:latin typeface="+mn-ea"/>
              </a:rPr>
              <a:t>        ListView myListView = (ListView)findViewById(R.id.myListView);</a:t>
            </a:r>
          </a:p>
          <a:p>
            <a:r>
              <a:rPr lang="en-US" altLang="ko-KR" sz="900">
                <a:latin typeface="+mn-ea"/>
              </a:rPr>
              <a:t>        </a:t>
            </a:r>
            <a:r>
              <a:rPr lang="en-US" altLang="ko-KR" sz="900" b="1">
                <a:latin typeface="+mn-ea"/>
              </a:rPr>
              <a:t>final EditText myEditText = (EditText)findViewById(R.id.myEditText);</a:t>
            </a:r>
          </a:p>
          <a:p>
            <a:r>
              <a:rPr lang="ko-KR" altLang="en-US" sz="900">
                <a:latin typeface="+mn-ea"/>
              </a:rPr>
              <a:t>        </a:t>
            </a:r>
          </a:p>
          <a:p>
            <a:r>
              <a:rPr lang="ko-KR" altLang="en-US" sz="900">
                <a:latin typeface="+mn-ea"/>
              </a:rPr>
              <a:t>        </a:t>
            </a:r>
            <a:r>
              <a:rPr lang="en-US" altLang="ko-KR" sz="900">
                <a:latin typeface="+mn-ea"/>
              </a:rPr>
              <a:t>// </a:t>
            </a:r>
            <a:r>
              <a:rPr lang="ko-KR" altLang="en-US" sz="900">
                <a:latin typeface="+mn-ea"/>
              </a:rPr>
              <a:t>해야 할 일을 담기위한 배열 리스트</a:t>
            </a:r>
            <a:r>
              <a:rPr lang="en-US" altLang="ko-KR" sz="900">
                <a:latin typeface="+mn-ea"/>
              </a:rPr>
              <a:t>(ArrayList) </a:t>
            </a:r>
            <a:r>
              <a:rPr lang="ko-KR" altLang="en-US" sz="900">
                <a:latin typeface="+mn-ea"/>
              </a:rPr>
              <a:t>생성</a:t>
            </a:r>
          </a:p>
          <a:p>
            <a:r>
              <a:rPr lang="en-US" altLang="ko-KR" sz="900">
                <a:latin typeface="+mn-ea"/>
              </a:rPr>
              <a:t>        </a:t>
            </a:r>
            <a:r>
              <a:rPr lang="en-US" altLang="ko-KR" sz="900" b="1">
                <a:latin typeface="+mn-ea"/>
              </a:rPr>
              <a:t>final </a:t>
            </a:r>
            <a:r>
              <a:rPr lang="en-US" altLang="ko-KR" sz="900" b="1">
                <a:solidFill>
                  <a:srgbClr val="FF0000"/>
                </a:solidFill>
                <a:latin typeface="+mn-ea"/>
              </a:rPr>
              <a:t>ArrayList&lt;String&gt;</a:t>
            </a:r>
            <a:r>
              <a:rPr lang="en-US" altLang="ko-KR" sz="900" b="1">
                <a:latin typeface="+mn-ea"/>
              </a:rPr>
              <a:t> todoItems = new ArrayList&lt;String&gt;();</a:t>
            </a:r>
          </a:p>
          <a:p>
            <a:r>
              <a:rPr lang="ko-KR" altLang="en-US" sz="900">
                <a:latin typeface="+mn-ea"/>
              </a:rPr>
              <a:t>        </a:t>
            </a:r>
            <a:endParaRPr lang="en-US" altLang="ko-KR" sz="900" smtClean="0">
              <a:latin typeface="+mn-ea"/>
            </a:endParaRPr>
          </a:p>
          <a:p>
            <a:r>
              <a:rPr lang="en-US" altLang="ko-KR" sz="900">
                <a:latin typeface="+mn-ea"/>
              </a:rPr>
              <a:t> </a:t>
            </a:r>
            <a:r>
              <a:rPr lang="en-US" altLang="ko-KR" sz="900" smtClean="0">
                <a:latin typeface="+mn-ea"/>
              </a:rPr>
              <a:t>       // </a:t>
            </a:r>
            <a:r>
              <a:rPr lang="ko-KR" altLang="en-US" sz="900">
                <a:latin typeface="+mn-ea"/>
              </a:rPr>
              <a:t>이 배열을 리스트 뷰와 바인드하기 위한 </a:t>
            </a:r>
            <a:r>
              <a:rPr lang="en-US" altLang="ko-KR" sz="900">
                <a:latin typeface="+mn-ea"/>
              </a:rPr>
              <a:t>ArrayAdapter </a:t>
            </a:r>
            <a:r>
              <a:rPr lang="ko-KR" altLang="en-US" sz="900">
                <a:latin typeface="+mn-ea"/>
              </a:rPr>
              <a:t>생성</a:t>
            </a:r>
          </a:p>
          <a:p>
            <a:r>
              <a:rPr lang="en-US" altLang="ko-KR" sz="900">
                <a:latin typeface="+mn-ea"/>
              </a:rPr>
              <a:t>        </a:t>
            </a:r>
            <a:r>
              <a:rPr lang="en-US" altLang="ko-KR" sz="900" b="1">
                <a:latin typeface="+mn-ea"/>
              </a:rPr>
              <a:t>final </a:t>
            </a:r>
            <a:r>
              <a:rPr lang="en-US" altLang="ko-KR" sz="900" b="1">
                <a:solidFill>
                  <a:srgbClr val="FF0000"/>
                </a:solidFill>
                <a:latin typeface="+mn-ea"/>
              </a:rPr>
              <a:t>ArrayAdapter&lt;String&gt;</a:t>
            </a:r>
            <a:r>
              <a:rPr lang="en-US" altLang="ko-KR" sz="900" b="1">
                <a:latin typeface="+mn-ea"/>
              </a:rPr>
              <a:t> aa;</a:t>
            </a:r>
          </a:p>
          <a:p>
            <a:r>
              <a:rPr lang="en-US" altLang="ko-KR" sz="900">
                <a:latin typeface="+mn-ea"/>
              </a:rPr>
              <a:t>        aa = </a:t>
            </a:r>
            <a:r>
              <a:rPr lang="en-US" altLang="ko-KR" sz="900" b="1">
                <a:latin typeface="+mn-ea"/>
              </a:rPr>
              <a:t>new ArrayAdapter&lt;String&gt;(this, </a:t>
            </a:r>
          </a:p>
          <a:p>
            <a:r>
              <a:rPr lang="en-US" altLang="ko-KR" sz="900">
                <a:latin typeface="+mn-ea"/>
              </a:rPr>
              <a:t>        android.R.layout.simple_list_item_1, </a:t>
            </a:r>
          </a:p>
          <a:p>
            <a:r>
              <a:rPr lang="en-US" altLang="ko-KR" sz="900">
                <a:latin typeface="+mn-ea"/>
              </a:rPr>
              <a:t>        todoItems);</a:t>
            </a:r>
          </a:p>
          <a:p>
            <a:r>
              <a:rPr lang="ko-KR" altLang="en-US" sz="900">
                <a:latin typeface="+mn-ea"/>
              </a:rPr>
              <a:t>        </a:t>
            </a:r>
          </a:p>
          <a:p>
            <a:r>
              <a:rPr lang="ko-KR" altLang="en-US" sz="900">
                <a:latin typeface="+mn-ea"/>
              </a:rPr>
              <a:t>        </a:t>
            </a:r>
            <a:r>
              <a:rPr lang="en-US" altLang="ko-KR" sz="900">
                <a:latin typeface="+mn-ea"/>
              </a:rPr>
              <a:t>// </a:t>
            </a:r>
            <a:r>
              <a:rPr lang="ko-KR" altLang="en-US" sz="900">
                <a:latin typeface="+mn-ea"/>
              </a:rPr>
              <a:t>이 배열 어뎁터를 리스트 뷰와 바인드한다</a:t>
            </a:r>
            <a:r>
              <a:rPr lang="en-US" altLang="ko-KR" sz="900">
                <a:latin typeface="+mn-ea"/>
              </a:rPr>
              <a:t>.</a:t>
            </a:r>
          </a:p>
          <a:p>
            <a:r>
              <a:rPr lang="en-US" altLang="ko-KR" sz="900">
                <a:latin typeface="+mn-ea"/>
              </a:rPr>
              <a:t>        </a:t>
            </a:r>
            <a:r>
              <a:rPr lang="en-US" altLang="ko-KR" sz="900" b="1">
                <a:solidFill>
                  <a:srgbClr val="FF0000"/>
                </a:solidFill>
                <a:latin typeface="+mn-ea"/>
              </a:rPr>
              <a:t>myListView.setAdapter(aa);</a:t>
            </a:r>
          </a:p>
          <a:p>
            <a:r>
              <a:rPr lang="ko-KR" altLang="en-US" sz="900">
                <a:latin typeface="+mn-ea"/>
              </a:rPr>
              <a:t>    </a:t>
            </a:r>
            <a:r>
              <a:rPr lang="en-US" altLang="ko-KR" sz="900">
                <a:latin typeface="+mn-ea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6016" y="3717032"/>
            <a:ext cx="4104456" cy="24468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900" smtClean="0">
                <a:latin typeface="+mn-ea"/>
              </a:rPr>
              <a:t>// ToDoList.java</a:t>
            </a:r>
            <a:endParaRPr lang="en-US" altLang="ko-KR" sz="900">
              <a:latin typeface="+mn-ea"/>
            </a:endParaRPr>
          </a:p>
          <a:p>
            <a:r>
              <a:rPr lang="en-US" altLang="ko-KR" sz="900" b="1"/>
              <a:t>import android.view.KeyEvent</a:t>
            </a:r>
            <a:r>
              <a:rPr lang="en-US" altLang="ko-KR" sz="900" b="1" smtClean="0"/>
              <a:t>;</a:t>
            </a:r>
            <a:br>
              <a:rPr lang="en-US" altLang="ko-KR" sz="900" b="1" smtClean="0"/>
            </a:br>
            <a:endParaRPr lang="en-US" altLang="ko-KR" sz="900" smtClean="0">
              <a:latin typeface="+mn-ea"/>
            </a:endParaRPr>
          </a:p>
          <a:p>
            <a:r>
              <a:rPr lang="ko-KR" altLang="en-US" sz="900">
                <a:latin typeface="+mn-ea"/>
              </a:rPr>
              <a:t> </a:t>
            </a:r>
            <a:r>
              <a:rPr lang="ko-KR" altLang="en-US" sz="900" smtClean="0">
                <a:latin typeface="+mn-ea"/>
              </a:rPr>
              <a:t>       </a:t>
            </a:r>
            <a:r>
              <a:rPr lang="en-US" altLang="ko-KR" sz="900" smtClean="0">
                <a:latin typeface="+mn-ea"/>
              </a:rPr>
              <a:t>// </a:t>
            </a:r>
            <a:r>
              <a:rPr lang="ko-KR" altLang="en-US" sz="900">
                <a:latin typeface="+mn-ea"/>
              </a:rPr>
              <a:t>이 배열 어뎁터를 리스트 뷰와 바인드한다</a:t>
            </a:r>
            <a:r>
              <a:rPr lang="en-US" altLang="ko-KR" sz="900">
                <a:latin typeface="+mn-ea"/>
              </a:rPr>
              <a:t>.</a:t>
            </a:r>
          </a:p>
          <a:p>
            <a:r>
              <a:rPr lang="en-US" altLang="ko-KR" sz="900">
                <a:latin typeface="+mn-ea"/>
              </a:rPr>
              <a:t>        myListView.setAdapter(aa);</a:t>
            </a:r>
          </a:p>
          <a:p>
            <a:r>
              <a:rPr lang="ko-KR" altLang="en-US" sz="900">
                <a:latin typeface="+mn-ea"/>
              </a:rPr>
              <a:t>        </a:t>
            </a:r>
          </a:p>
          <a:p>
            <a:r>
              <a:rPr lang="en-US" altLang="ko-KR" sz="900">
                <a:latin typeface="+mn-ea"/>
              </a:rPr>
              <a:t>        myEditText.</a:t>
            </a:r>
            <a:r>
              <a:rPr lang="en-US" altLang="ko-KR" sz="900">
                <a:solidFill>
                  <a:srgbClr val="FF0000"/>
                </a:solidFill>
                <a:latin typeface="+mn-ea"/>
              </a:rPr>
              <a:t>setOnKeyListener</a:t>
            </a:r>
            <a:r>
              <a:rPr lang="en-US" altLang="ko-KR" sz="900">
                <a:latin typeface="+mn-ea"/>
              </a:rPr>
              <a:t>(</a:t>
            </a:r>
            <a:r>
              <a:rPr lang="en-US" altLang="ko-KR" sz="900" b="1">
                <a:latin typeface="+mn-ea"/>
              </a:rPr>
              <a:t>new </a:t>
            </a:r>
            <a:r>
              <a:rPr lang="en-US" altLang="ko-KR" sz="900" b="1">
                <a:solidFill>
                  <a:srgbClr val="FF0000"/>
                </a:solidFill>
                <a:latin typeface="+mn-ea"/>
              </a:rPr>
              <a:t>OnKeyListener(</a:t>
            </a:r>
            <a:r>
              <a:rPr lang="en-US" altLang="ko-KR" sz="900" b="1">
                <a:latin typeface="+mn-ea"/>
              </a:rPr>
              <a:t>) {</a:t>
            </a:r>
          </a:p>
          <a:p>
            <a:r>
              <a:rPr lang="en-US" altLang="ko-KR" sz="900" b="1" smtClean="0">
                <a:latin typeface="+mn-ea"/>
              </a:rPr>
              <a:t>             public </a:t>
            </a:r>
            <a:r>
              <a:rPr lang="en-US" altLang="ko-KR" sz="900" b="1">
                <a:latin typeface="+mn-ea"/>
              </a:rPr>
              <a:t>boolean onKey(View v, int keyCode, KeyEvent event) {</a:t>
            </a:r>
          </a:p>
          <a:p>
            <a:r>
              <a:rPr lang="en-US" altLang="ko-KR" sz="900" b="1" smtClean="0">
                <a:latin typeface="+mn-ea"/>
              </a:rPr>
              <a:t>                 if </a:t>
            </a:r>
            <a:r>
              <a:rPr lang="en-US" altLang="ko-KR" sz="900" b="1">
                <a:latin typeface="+mn-ea"/>
              </a:rPr>
              <a:t>(event.getAction() == KeyEvent.ACTION_DOWN) {</a:t>
            </a:r>
          </a:p>
          <a:p>
            <a:r>
              <a:rPr lang="en-US" altLang="ko-KR" sz="900" smtClean="0">
                <a:latin typeface="+mn-ea"/>
              </a:rPr>
              <a:t>                     </a:t>
            </a:r>
            <a:r>
              <a:rPr lang="en-US" altLang="ko-KR" sz="900" smtClean="0">
                <a:solidFill>
                  <a:srgbClr val="FF0000"/>
                </a:solidFill>
                <a:latin typeface="+mn-ea"/>
              </a:rPr>
              <a:t>todoItems.add(0</a:t>
            </a:r>
            <a:r>
              <a:rPr lang="en-US" altLang="ko-KR" sz="900">
                <a:solidFill>
                  <a:srgbClr val="FF0000"/>
                </a:solidFill>
                <a:latin typeface="+mn-ea"/>
              </a:rPr>
              <a:t>, myEditText.getText().toString());</a:t>
            </a:r>
          </a:p>
          <a:p>
            <a:r>
              <a:rPr lang="en-US" altLang="ko-KR" sz="900" smtClean="0">
                <a:solidFill>
                  <a:srgbClr val="FF0000"/>
                </a:solidFill>
                <a:latin typeface="+mn-ea"/>
              </a:rPr>
              <a:t>                     aa.notifyDataSetChanged</a:t>
            </a:r>
            <a:r>
              <a:rPr lang="en-US" altLang="ko-KR" sz="900">
                <a:solidFill>
                  <a:srgbClr val="FF0000"/>
                </a:solidFill>
                <a:latin typeface="+mn-ea"/>
              </a:rPr>
              <a:t>();</a:t>
            </a:r>
          </a:p>
          <a:p>
            <a:r>
              <a:rPr lang="en-US" altLang="ko-KR" sz="900" smtClean="0">
                <a:solidFill>
                  <a:srgbClr val="FF0000"/>
                </a:solidFill>
                <a:latin typeface="+mn-ea"/>
              </a:rPr>
              <a:t>                     myEditText.setText</a:t>
            </a:r>
            <a:r>
              <a:rPr lang="en-US" altLang="ko-KR" sz="900">
                <a:solidFill>
                  <a:srgbClr val="FF0000"/>
                </a:solidFill>
                <a:latin typeface="+mn-ea"/>
              </a:rPr>
              <a:t>("");</a:t>
            </a:r>
          </a:p>
          <a:p>
            <a:r>
              <a:rPr lang="en-US" altLang="ko-KR" sz="900" b="1" smtClean="0">
                <a:latin typeface="+mn-ea"/>
              </a:rPr>
              <a:t>                     return </a:t>
            </a:r>
            <a:r>
              <a:rPr lang="en-US" altLang="ko-KR" sz="900" b="1">
                <a:latin typeface="+mn-ea"/>
              </a:rPr>
              <a:t>true;</a:t>
            </a:r>
          </a:p>
          <a:p>
            <a:r>
              <a:rPr lang="en-US" altLang="ko-KR" sz="900" smtClean="0">
                <a:latin typeface="+mn-ea"/>
              </a:rPr>
              <a:t>                 }</a:t>
            </a:r>
            <a:endParaRPr lang="en-US" altLang="ko-KR" sz="900">
              <a:latin typeface="+mn-ea"/>
            </a:endParaRPr>
          </a:p>
          <a:p>
            <a:r>
              <a:rPr lang="en-US" altLang="ko-KR" sz="900" b="1" smtClean="0">
                <a:latin typeface="+mn-ea"/>
              </a:rPr>
              <a:t>                 return </a:t>
            </a:r>
            <a:r>
              <a:rPr lang="en-US" altLang="ko-KR" sz="900" b="1">
                <a:latin typeface="+mn-ea"/>
              </a:rPr>
              <a:t>false;</a:t>
            </a:r>
          </a:p>
          <a:p>
            <a:r>
              <a:rPr lang="en-US" altLang="ko-KR" sz="900" smtClean="0">
                <a:latin typeface="+mn-ea"/>
              </a:rPr>
              <a:t>             }</a:t>
            </a:r>
            <a:endParaRPr lang="en-US" altLang="ko-KR" sz="900">
              <a:latin typeface="+mn-ea"/>
            </a:endParaRPr>
          </a:p>
          <a:p>
            <a:r>
              <a:rPr lang="ko-KR" altLang="en-US" sz="900">
                <a:latin typeface="+mn-ea"/>
              </a:rPr>
              <a:t>        </a:t>
            </a:r>
            <a:r>
              <a:rPr lang="en-US" altLang="ko-KR" sz="900" smtClean="0">
                <a:latin typeface="+mn-ea"/>
              </a:rPr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260723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39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할 일 목록</a:t>
            </a:r>
            <a:r>
              <a:rPr lang="en-US" altLang="ko-KR"/>
              <a:t>(ToDoList) </a:t>
            </a:r>
            <a:r>
              <a:rPr lang="ko-KR" altLang="en-US"/>
              <a:t>예제</a:t>
            </a:r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ko-KR" altLang="en-US"/>
              <a:t>실행하면 다음 그림과 같이 텍스트 입력 박스를 볼 수 있으며</a:t>
            </a:r>
            <a:r>
              <a:rPr lang="en-US" altLang="ko-KR"/>
              <a:t>, </a:t>
            </a:r>
            <a:r>
              <a:rPr lang="ko-KR" altLang="en-US"/>
              <a:t>입력한 텍스트는 그 아래의 리스트에 추가될 것이다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r>
              <a:rPr lang="ko-KR" altLang="en-US" smtClean="0"/>
              <a:t>하지만</a:t>
            </a:r>
            <a:r>
              <a:rPr lang="en-US" altLang="ko-KR"/>
              <a:t>, </a:t>
            </a:r>
            <a:r>
              <a:rPr lang="ko-KR" altLang="en-US"/>
              <a:t>현재 이 애플리케이션은 여러가지 문제점이 존재한다</a:t>
            </a:r>
            <a:r>
              <a:rPr lang="en-US" altLang="ko-KR"/>
              <a:t>. </a:t>
            </a:r>
            <a:r>
              <a:rPr lang="ko-KR" altLang="en-US" smtClean="0"/>
              <a:t>키에 대한 정의 뿐만 아니라</a:t>
            </a:r>
            <a:r>
              <a:rPr lang="en-US" altLang="ko-KR" smtClean="0"/>
              <a:t>, </a:t>
            </a:r>
            <a:r>
              <a:rPr lang="ko-KR" altLang="en-US" smtClean="0"/>
              <a:t>목록 항목의 </a:t>
            </a:r>
            <a:r>
              <a:rPr lang="ko-KR" altLang="en-US"/>
              <a:t>편집</a:t>
            </a:r>
            <a:r>
              <a:rPr lang="en-US" altLang="ko-KR"/>
              <a:t>, </a:t>
            </a:r>
            <a:r>
              <a:rPr lang="ko-KR" altLang="en-US"/>
              <a:t>삭제</a:t>
            </a:r>
            <a:r>
              <a:rPr lang="en-US" altLang="ko-KR"/>
              <a:t> </a:t>
            </a:r>
            <a:r>
              <a:rPr lang="ko-KR" altLang="en-US"/>
              <a:t>등이 되지 않는다</a:t>
            </a:r>
            <a:r>
              <a:rPr lang="en-US" altLang="ko-KR" smtClean="0"/>
              <a:t>. </a:t>
            </a:r>
            <a:r>
              <a:rPr lang="ko-KR" altLang="en-US" smtClean="0"/>
              <a:t>점차 보완할 것이다</a:t>
            </a:r>
            <a:r>
              <a:rPr lang="en-US" altLang="ko-KR" smtClean="0"/>
              <a:t>.</a:t>
            </a:r>
            <a:endParaRPr lang="ko-KR" altLang="en-US"/>
          </a:p>
          <a:p>
            <a:endParaRPr lang="ko-KR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3312368" cy="492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5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Compile, Bytecode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4</a:t>
            </a:fld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708509" y="1196752"/>
            <a:ext cx="7726982" cy="4880990"/>
            <a:chOff x="708509" y="1196752"/>
            <a:chExt cx="7726982" cy="488099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509" y="1196752"/>
              <a:ext cx="7726982" cy="48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899592" y="4653136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안드로이드</a:t>
              </a:r>
              <a:endPara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99592" y="305966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자</a:t>
              </a:r>
              <a:r>
                <a:rPr lang="ko-KR" alt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바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9592" y="134076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컴파일러</a:t>
              </a:r>
              <a:endPara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64088" y="1340768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인터프리터</a:t>
              </a:r>
              <a:endPara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069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400" smtClean="0"/>
              <a:t>안드로이드 애플리케이션 빌드 프로세스</a:t>
            </a:r>
            <a:r>
              <a:rPr lang="en-US" altLang="ko-KR" sz="2400" smtClean="0"/>
              <a:t>(1)</a:t>
            </a:r>
            <a:endParaRPr lang="ko-KR" altLang="en-US" sz="24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안드로이드 애플리케이션 빌드 프로세스</a:t>
            </a:r>
            <a:r>
              <a:rPr lang="en-US" altLang="ko-KR"/>
              <a:t>(1)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5</a:t>
            </a:fld>
            <a:endParaRPr lang="ko-KR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0" y="1608963"/>
            <a:ext cx="7676200" cy="450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76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400"/>
              <a:t>안드로이드 애플리케이션 빌드 프로세스</a:t>
            </a:r>
            <a:r>
              <a:rPr lang="en-US" altLang="ko-KR" sz="2400" smtClean="0"/>
              <a:t>(2)</a:t>
            </a:r>
            <a:endParaRPr lang="ko-KR" altLang="en-US" sz="24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안드로이드 애플리케이션 빌드 프로세스</a:t>
            </a:r>
            <a:r>
              <a:rPr lang="en-US" altLang="ko-KR"/>
              <a:t>(2)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6</a:t>
            </a:fld>
            <a:endParaRPr lang="ko-KR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29" y="1671656"/>
            <a:ext cx="7850741" cy="434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85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안드로이드 개발 도구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ko-KR" smtClean="0"/>
              <a:t>Eclipse</a:t>
            </a:r>
            <a:r>
              <a:rPr lang="ko-KR" altLang="en-US" smtClean="0"/>
              <a:t>의 </a:t>
            </a:r>
            <a:r>
              <a:rPr lang="en-US" altLang="ko-KR" b="1" smtClean="0"/>
              <a:t>ADT(Android Development Tool)</a:t>
            </a:r>
            <a:r>
              <a:rPr lang="en-US" altLang="ko-KR" smtClean="0"/>
              <a:t> </a:t>
            </a:r>
            <a:r>
              <a:rPr lang="ko-KR" altLang="en-US" smtClean="0"/>
              <a:t>플러그인</a:t>
            </a:r>
            <a:endParaRPr lang="en-US" altLang="ko-KR" smtClean="0"/>
          </a:p>
          <a:p>
            <a:pPr lvl="1"/>
            <a:r>
              <a:rPr lang="ko-KR" altLang="en-US" smtClean="0"/>
              <a:t>안드로이드 </a:t>
            </a:r>
            <a:r>
              <a:rPr lang="en-US" altLang="ko-KR" smtClean="0"/>
              <a:t>SDK </a:t>
            </a:r>
            <a:r>
              <a:rPr lang="ko-KR" altLang="en-US" smtClean="0"/>
              <a:t>및 가상 장치 매니저</a:t>
            </a:r>
            <a:endParaRPr lang="en-US" altLang="ko-KR" smtClean="0"/>
          </a:p>
          <a:p>
            <a:pPr lvl="1"/>
            <a:r>
              <a:rPr lang="ko-KR" altLang="en-US" smtClean="0"/>
              <a:t>안드로이드 메뮬레이터</a:t>
            </a:r>
            <a:endParaRPr lang="en-US" altLang="ko-KR" smtClean="0"/>
          </a:p>
          <a:p>
            <a:pPr lvl="1"/>
            <a:r>
              <a:rPr lang="en-US" altLang="ko-KR" smtClean="0"/>
              <a:t>Dalvik </a:t>
            </a:r>
            <a:r>
              <a:rPr lang="ko-KR" altLang="en-US" smtClean="0"/>
              <a:t>디버그 모니터링 서비스</a:t>
            </a:r>
            <a:r>
              <a:rPr lang="en-US" altLang="ko-KR" smtClean="0"/>
              <a:t>(DDMS)</a:t>
            </a:r>
          </a:p>
          <a:p>
            <a:pPr lvl="2"/>
            <a:r>
              <a:rPr lang="ko-KR" altLang="en-US" smtClean="0"/>
              <a:t>디버깅</a:t>
            </a:r>
            <a:r>
              <a:rPr lang="en-US" altLang="ko-KR" smtClean="0"/>
              <a:t>, </a:t>
            </a:r>
            <a:r>
              <a:rPr lang="ko-KR" altLang="en-US" smtClean="0"/>
              <a:t>파일 추가 삭제</a:t>
            </a:r>
            <a:endParaRPr lang="en-US" altLang="ko-KR" smtClean="0"/>
          </a:p>
          <a:p>
            <a:pPr lvl="1"/>
            <a:r>
              <a:rPr lang="ko-KR" altLang="en-US" smtClean="0"/>
              <a:t>안드로이드 자산 패키징 도구</a:t>
            </a:r>
            <a:r>
              <a:rPr lang="en-US" altLang="ko-KR" smtClean="0"/>
              <a:t>(AAPT)</a:t>
            </a:r>
          </a:p>
          <a:p>
            <a:pPr lvl="2"/>
            <a:r>
              <a:rPr lang="en-US" altLang="ko-KR" smtClean="0"/>
              <a:t>.apk</a:t>
            </a:r>
            <a:r>
              <a:rPr lang="ko-KR" altLang="en-US" smtClean="0"/>
              <a:t> 생성</a:t>
            </a:r>
            <a:endParaRPr lang="en-US" altLang="ko-KR" smtClean="0"/>
          </a:p>
          <a:p>
            <a:pPr lvl="1"/>
            <a:r>
              <a:rPr lang="ko-KR" altLang="en-US" smtClean="0"/>
              <a:t>안드로이드 디버그 브리지</a:t>
            </a:r>
            <a:r>
              <a:rPr lang="en-US" altLang="ko-KR" smtClean="0"/>
              <a:t>(ADB)</a:t>
            </a:r>
          </a:p>
          <a:p>
            <a:pPr lvl="2"/>
            <a:r>
              <a:rPr lang="ko-KR" altLang="en-US" smtClean="0"/>
              <a:t>실행 중인 에뮬레이터에 대한 연결을 제공하는 클라이언트</a:t>
            </a:r>
            <a:r>
              <a:rPr lang="en-US" altLang="ko-KR" smtClean="0"/>
              <a:t>-</a:t>
            </a:r>
            <a:r>
              <a:rPr lang="ko-KR" altLang="en-US" smtClean="0"/>
              <a:t>서버 애플리케이션</a:t>
            </a:r>
            <a:endParaRPr lang="en-US" altLang="ko-KR" smtClean="0"/>
          </a:p>
          <a:p>
            <a:pPr lvl="2"/>
            <a:r>
              <a:rPr lang="ko-KR" altLang="en-US" smtClean="0"/>
              <a:t>파일복사</a:t>
            </a:r>
            <a:r>
              <a:rPr lang="en-US" altLang="ko-KR" smtClean="0"/>
              <a:t>, </a:t>
            </a:r>
            <a:r>
              <a:rPr lang="ko-KR" altLang="en-US" smtClean="0"/>
              <a:t>컴파일된 애플리케이션 패키지를 설치</a:t>
            </a:r>
            <a:r>
              <a:rPr lang="en-US" altLang="ko-KR" smtClean="0"/>
              <a:t>, </a:t>
            </a:r>
            <a:r>
              <a:rPr lang="ko-KR" altLang="en-US" smtClean="0"/>
              <a:t>쉘 명령</a:t>
            </a:r>
            <a:endParaRPr lang="en-US" altLang="ko-KR" smtClean="0"/>
          </a:p>
          <a:p>
            <a:pPr lvl="1"/>
            <a:r>
              <a:rPr lang="en-US" altLang="ko-KR" smtClean="0"/>
              <a:t>SQLite3</a:t>
            </a:r>
          </a:p>
          <a:p>
            <a:pPr lvl="2"/>
            <a:r>
              <a:rPr lang="ko-KR" altLang="en-US" smtClean="0"/>
              <a:t>데이터베이스 접근 사용</a:t>
            </a:r>
            <a:endParaRPr lang="en-US" altLang="ko-KR" smtClean="0"/>
          </a:p>
          <a:p>
            <a:pPr lvl="1"/>
            <a:r>
              <a:rPr lang="en-US" altLang="ko-KR" smtClean="0"/>
              <a:t>Traceview</a:t>
            </a:r>
          </a:p>
          <a:p>
            <a:pPr lvl="2"/>
            <a:r>
              <a:rPr lang="ko-KR" altLang="en-US" smtClean="0"/>
              <a:t>로그 추적</a:t>
            </a:r>
            <a:endParaRPr lang="en-US" altLang="ko-KR" smtClean="0"/>
          </a:p>
          <a:p>
            <a:pPr lvl="1"/>
            <a:r>
              <a:rPr lang="en-US" altLang="ko-KR" smtClean="0"/>
              <a:t>MkSDCard</a:t>
            </a:r>
          </a:p>
          <a:p>
            <a:pPr lvl="2"/>
            <a:r>
              <a:rPr lang="en-US" altLang="ko-KR" smtClean="0"/>
              <a:t>SD </a:t>
            </a:r>
            <a:r>
              <a:rPr lang="ko-KR" altLang="en-US" smtClean="0"/>
              <a:t>카드 이미지 생성</a:t>
            </a:r>
            <a:endParaRPr lang="en-US" altLang="ko-KR" smtClean="0"/>
          </a:p>
          <a:p>
            <a:pPr lvl="1"/>
            <a:r>
              <a:rPr lang="en-US" altLang="ko-KR" smtClean="0"/>
              <a:t>Dx</a:t>
            </a:r>
          </a:p>
          <a:p>
            <a:pPr lvl="2"/>
            <a:r>
              <a:rPr lang="ko-KR" altLang="en-US" smtClean="0"/>
              <a:t>자바 </a:t>
            </a:r>
            <a:r>
              <a:rPr lang="en-US" altLang="ko-KR" smtClean="0"/>
              <a:t>.class </a:t>
            </a:r>
            <a:r>
              <a:rPr lang="ko-KR" altLang="en-US" smtClean="0"/>
              <a:t>바이트코드를 안드로이드 </a:t>
            </a:r>
            <a:r>
              <a:rPr lang="en-US" altLang="ko-KR" smtClean="0"/>
              <a:t>.dex </a:t>
            </a:r>
            <a:r>
              <a:rPr lang="ko-KR" altLang="en-US" smtClean="0"/>
              <a:t>바이트 코드로 변환</a:t>
            </a:r>
            <a:endParaRPr lang="en-US" altLang="ko-KR" smtClean="0"/>
          </a:p>
          <a:p>
            <a:pPr lvl="1"/>
            <a:r>
              <a:rPr lang="en-US" altLang="ko-KR" smtClean="0"/>
              <a:t>activityCreator</a:t>
            </a:r>
          </a:p>
          <a:p>
            <a:pPr lvl="2"/>
            <a:r>
              <a:rPr lang="en-US" altLang="ko-KR" smtClean="0"/>
              <a:t>ADT </a:t>
            </a:r>
            <a:r>
              <a:rPr lang="ko-KR" altLang="en-US" smtClean="0"/>
              <a:t>플러그인 없이 애플리케이션 컴파일할 수 있는 </a:t>
            </a:r>
            <a:r>
              <a:rPr lang="en-US" altLang="ko-KR" smtClean="0"/>
              <a:t>Ant </a:t>
            </a:r>
            <a:r>
              <a:rPr lang="ko-KR" altLang="en-US" smtClean="0"/>
              <a:t>빌드 파일 생성하는 스크립트</a:t>
            </a:r>
            <a:endParaRPr lang="en-US" altLang="ko-KR" smtClean="0"/>
          </a:p>
          <a:p>
            <a:pPr lvl="1"/>
            <a:r>
              <a:rPr lang="en-US" altLang="ko-KR" smtClean="0"/>
              <a:t>layoutOpt</a:t>
            </a:r>
          </a:p>
          <a:p>
            <a:pPr lvl="2"/>
            <a:r>
              <a:rPr lang="ko-KR" altLang="en-US" smtClean="0"/>
              <a:t>레이아웃 리소스를 분석</a:t>
            </a:r>
            <a:r>
              <a:rPr lang="en-US" altLang="ko-KR" smtClean="0"/>
              <a:t>, </a:t>
            </a:r>
            <a:r>
              <a:rPr lang="ko-KR" altLang="en-US" smtClean="0"/>
              <a:t>개선사항과 최적화 방안 제안하는 도구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172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안드로이드 </a:t>
            </a:r>
            <a:r>
              <a:rPr lang="en-US" altLang="ko-KR"/>
              <a:t>SDK </a:t>
            </a:r>
            <a:r>
              <a:rPr lang="ko-KR" altLang="en-US"/>
              <a:t>및 가상 장치 매니저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메뉴에서 </a:t>
            </a:r>
            <a:r>
              <a:rPr lang="en-US" altLang="ko-KR"/>
              <a:t>Window &gt; Android SDK AVD Manager </a:t>
            </a:r>
            <a:r>
              <a:rPr lang="ko-KR" altLang="en-US" smtClean="0"/>
              <a:t>선택</a:t>
            </a:r>
            <a:endParaRPr lang="en-US" altLang="ko-KR" smtClean="0"/>
          </a:p>
          <a:p>
            <a:r>
              <a:rPr lang="en-US" altLang="ko-KR" smtClean="0"/>
              <a:t>SDK </a:t>
            </a:r>
            <a:r>
              <a:rPr lang="ko-KR" altLang="en-US" smtClean="0"/>
              <a:t>매니저</a:t>
            </a:r>
            <a:endParaRPr lang="en-US" altLang="ko-KR" smtClean="0"/>
          </a:p>
          <a:p>
            <a:pPr lvl="1"/>
            <a:r>
              <a:rPr lang="en-US" altLang="ko-KR" sz="1800" smtClean="0"/>
              <a:t>Virtual Devices: </a:t>
            </a:r>
            <a:r>
              <a:rPr lang="ko-KR" altLang="en-US" sz="1800" smtClean="0"/>
              <a:t>에뮬레이터 생성</a:t>
            </a:r>
            <a:endParaRPr lang="en-US" altLang="ko-KR" sz="1800" smtClean="0"/>
          </a:p>
          <a:p>
            <a:pPr lvl="1"/>
            <a:r>
              <a:rPr lang="en-US" altLang="ko-KR" sz="1800" smtClean="0"/>
              <a:t>installed Packages: </a:t>
            </a:r>
            <a:r>
              <a:rPr lang="ko-KR" altLang="en-US" sz="1800" smtClean="0"/>
              <a:t>설치된 </a:t>
            </a:r>
            <a:r>
              <a:rPr lang="en-US" altLang="ko-KR" sz="1800" smtClean="0"/>
              <a:t>SDK </a:t>
            </a:r>
            <a:r>
              <a:rPr lang="ko-KR" altLang="en-US" sz="1800" smtClean="0"/>
              <a:t>버전</a:t>
            </a:r>
            <a:endParaRPr lang="en-US" altLang="ko-KR" sz="1800" smtClean="0"/>
          </a:p>
          <a:p>
            <a:pPr lvl="1"/>
            <a:r>
              <a:rPr lang="en-US" altLang="ko-KR" sz="1800" smtClean="0"/>
              <a:t>Available Packages: </a:t>
            </a:r>
            <a:r>
              <a:rPr lang="ko-KR" altLang="en-US" sz="1800" smtClean="0"/>
              <a:t>설치 가능한 </a:t>
            </a:r>
            <a:r>
              <a:rPr lang="en-US" altLang="ko-KR" sz="1800" smtClean="0"/>
              <a:t>SDK </a:t>
            </a:r>
            <a:r>
              <a:rPr lang="ko-KR" altLang="en-US" sz="1800" smtClean="0"/>
              <a:t>버전</a:t>
            </a:r>
            <a:endParaRPr lang="en-US" altLang="ko-KR" sz="1800" smtClean="0"/>
          </a:p>
          <a:p>
            <a:pPr lvl="1"/>
            <a:r>
              <a:rPr lang="en-US" altLang="ko-KR" sz="1800" smtClean="0"/>
              <a:t>update</a:t>
            </a:r>
            <a:r>
              <a:rPr lang="ko-KR" altLang="en-US" sz="1800" smtClean="0"/>
              <a:t> </a:t>
            </a:r>
            <a:r>
              <a:rPr lang="en-US" altLang="ko-KR" sz="1800" smtClean="0"/>
              <a:t>All</a:t>
            </a:r>
            <a:r>
              <a:rPr lang="ko-KR" altLang="en-US" sz="1800" smtClean="0"/>
              <a:t>을 클릭하면 전체 업데이트를 진행</a:t>
            </a:r>
            <a:endParaRPr lang="ko-KR" altLang="en-US" sz="180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8</a:t>
            </a:fld>
            <a:endParaRPr lang="ko-KR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8998"/>
            <a:ext cx="3899078" cy="273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389907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69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안드로이드 </a:t>
            </a:r>
            <a:r>
              <a:rPr lang="en-US" altLang="ko-KR" smtClean="0"/>
              <a:t>SDK </a:t>
            </a:r>
            <a:r>
              <a:rPr lang="ko-KR" altLang="en-US" smtClean="0"/>
              <a:t>및 가상 장치 매니저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안드로이드 가상 장치</a:t>
            </a:r>
            <a:r>
              <a:rPr lang="en-US" altLang="ko-KR" smtClean="0"/>
              <a:t>(AVD)</a:t>
            </a:r>
          </a:p>
          <a:p>
            <a:pPr lvl="1"/>
            <a:r>
              <a:rPr lang="en-US" altLang="ko-KR" smtClean="0"/>
              <a:t>Virtual Devices </a:t>
            </a:r>
            <a:r>
              <a:rPr lang="ko-KR" altLang="en-US" smtClean="0"/>
              <a:t>선택</a:t>
            </a:r>
            <a:endParaRPr lang="en-US" altLang="ko-KR" smtClean="0"/>
          </a:p>
          <a:p>
            <a:pPr lvl="1"/>
            <a:r>
              <a:rPr lang="ko-KR" altLang="en-US" smtClean="0"/>
              <a:t>여러 기기 위에서 사용 가능한 소프트웨어 빌드와 하드웨어 스펙을 시뮬레이션</a:t>
            </a:r>
            <a:endParaRPr lang="en-US" altLang="ko-KR" smtClean="0"/>
          </a:p>
          <a:p>
            <a:pPr lvl="1"/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Android Application Development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9</a:t>
            </a:fld>
            <a:endParaRPr lang="ko-KR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52126"/>
            <a:ext cx="2611824" cy="327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69142"/>
            <a:ext cx="4600835" cy="326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45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2926</Words>
  <Application>Microsoft Office PowerPoint</Application>
  <PresentationFormat>화면 슬라이드 쇼(4:3)</PresentationFormat>
  <Paragraphs>581</Paragraphs>
  <Slides>39</Slides>
  <Notes>35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0" baseType="lpstr">
      <vt:lpstr>Office 테마</vt:lpstr>
      <vt:lpstr>프로페셔널 안드로이드 2 애플리케이션</vt:lpstr>
      <vt:lpstr>내용</vt:lpstr>
      <vt:lpstr>개요</vt:lpstr>
      <vt:lpstr>Compile, Bytecode</vt:lpstr>
      <vt:lpstr>안드로이드 애플리케이션 빌드 프로세스(1)</vt:lpstr>
      <vt:lpstr>안드로이드 애플리케이션 빌드 프로세스(2)</vt:lpstr>
      <vt:lpstr>안드로이드 개발 도구</vt:lpstr>
      <vt:lpstr>안드로이드 SDK 및 가상 장치 매니저</vt:lpstr>
      <vt:lpstr>안드로이드 SDK 및 가상 장치 매니저</vt:lpstr>
      <vt:lpstr>안드로이드 SDK 및 가상 장치 매니저</vt:lpstr>
      <vt:lpstr>안드로이드 SDK 및 가상 장치 매니저</vt:lpstr>
      <vt:lpstr>안드로이드 애플리케이션 개발</vt:lpstr>
      <vt:lpstr>JDK, Eclipse, SDK 다운로드 및 설치</vt:lpstr>
      <vt:lpstr>설치 디렉토리 구조</vt:lpstr>
      <vt:lpstr>SDK 업데이트</vt:lpstr>
      <vt:lpstr>이클립스 ADT 플러그인</vt:lpstr>
      <vt:lpstr>이클립스 ADT 플러그인</vt:lpstr>
      <vt:lpstr>이클립스 ADT 플러그인</vt:lpstr>
      <vt:lpstr>이클립스 설정</vt:lpstr>
      <vt:lpstr>생애 첫 번째 안드로이드 애플리케이션</vt:lpstr>
      <vt:lpstr>시작 구성 만들기</vt:lpstr>
      <vt:lpstr>시작 구성 만들기</vt:lpstr>
      <vt:lpstr>애플리케이션 실행, 디버깅</vt:lpstr>
      <vt:lpstr>HelloWorld 이해하기</vt:lpstr>
      <vt:lpstr>UI 구현</vt:lpstr>
      <vt:lpstr>안드로이드 애플리케이션 타입</vt:lpstr>
      <vt:lpstr>모바일 애플리케이션 개발</vt:lpstr>
      <vt:lpstr>모바일 애플리케이션 개발</vt:lpstr>
      <vt:lpstr>모바일 애플리케이션 개발</vt:lpstr>
      <vt:lpstr>안드로이드 애플리케이션 개발</vt:lpstr>
      <vt:lpstr>할 일 목록(ToDoList) 예제</vt:lpstr>
      <vt:lpstr>할 일 목록(ToDoList) 예제</vt:lpstr>
      <vt:lpstr>할 일 목록(ToDoList) 예제</vt:lpstr>
      <vt:lpstr>할 일 목록(ToDoList) 예제</vt:lpstr>
      <vt:lpstr>한글 입력기 설치</vt:lpstr>
      <vt:lpstr>할 일 목록(ToDoList) 예제</vt:lpstr>
      <vt:lpstr>할 일 목록(ToDoList) 예제</vt:lpstr>
      <vt:lpstr>할 일 목록(ToDoList) 예제</vt:lpstr>
      <vt:lpstr>할 일 목록(ToDoList) 예제</vt:lpstr>
    </vt:vector>
  </TitlesOfParts>
  <Company>R&amp;D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Android_2</dc:title>
  <dc:creator>Microsoft Corporation</dc:creator>
  <cp:lastModifiedBy>Great Dragon</cp:lastModifiedBy>
  <cp:revision>401</cp:revision>
  <dcterms:created xsi:type="dcterms:W3CDTF">2006-10-05T04:04:58Z</dcterms:created>
  <dcterms:modified xsi:type="dcterms:W3CDTF">2010-10-19T05:14:25Z</dcterms:modified>
</cp:coreProperties>
</file>